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13"/>
  </p:notesMasterIdLst>
  <p:sldIdLst>
    <p:sldId id="256" r:id="rId2"/>
    <p:sldId id="257" r:id="rId3"/>
    <p:sldId id="273" r:id="rId4"/>
    <p:sldId id="275" r:id="rId5"/>
    <p:sldId id="272" r:id="rId6"/>
    <p:sldId id="264" r:id="rId7"/>
    <p:sldId id="263" r:id="rId8"/>
    <p:sldId id="269" r:id="rId9"/>
    <p:sldId id="270" r:id="rId10"/>
    <p:sldId id="277"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Idusuyi" initials="AI" lastIdx="1" clrIdx="0">
    <p:extLst>
      <p:ext uri="{19B8F6BF-5375-455C-9EA6-DF929625EA0E}">
        <p15:presenceInfo xmlns:p15="http://schemas.microsoft.com/office/powerpoint/2012/main" userId="46b6581d01c02c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7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0"/>
    <p:restoredTop sz="73333"/>
  </p:normalViewPr>
  <p:slideViewPr>
    <p:cSldViewPr snapToGrid="0" snapToObjects="1">
      <p:cViewPr varScale="1">
        <p:scale>
          <a:sx n="90" d="100"/>
          <a:sy n="90" d="100"/>
        </p:scale>
        <p:origin x="23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3D86D-778A-C44B-B18A-0EAD4225F00F}"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BF9D2-9652-5F48-A703-CDDFD0D7B522}" type="slidenum">
              <a:rPr lang="en-US" smtClean="0"/>
              <a:t>‹#›</a:t>
            </a:fld>
            <a:endParaRPr lang="en-US"/>
          </a:p>
        </p:txBody>
      </p:sp>
    </p:spTree>
    <p:extLst>
      <p:ext uri="{BB962C8B-B14F-4D97-AF65-F5344CB8AC3E}">
        <p14:creationId xmlns:p14="http://schemas.microsoft.com/office/powerpoint/2010/main" val="308813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mc/articles/PMC59722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da.gov/drugs/postmarket-drug-safety-information-patients-and-providers/questions-and-answers-mifepristone-medical-termination-pregnancy-through-ten-weeks-gest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content is developed by Birth Control Pharmacist and made available OPEN ACCESS to pharmacy educators to use in their classrooms.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Contact: </a:t>
            </a:r>
            <a:r>
              <a:rPr lang="en-US" dirty="0" err="1"/>
              <a:t>mail@birthcontrolpharmacist.com</a:t>
            </a:r>
            <a:r>
              <a:rPr lang="en-US" dirty="0"/>
              <a:t> </a:t>
            </a:r>
          </a:p>
        </p:txBody>
      </p:sp>
      <p:sp>
        <p:nvSpPr>
          <p:cNvPr id="4" name="Slide Number Placeholder 3"/>
          <p:cNvSpPr>
            <a:spLocks noGrp="1"/>
          </p:cNvSpPr>
          <p:nvPr>
            <p:ph type="sldNum" sz="quarter" idx="5"/>
          </p:nvPr>
        </p:nvSpPr>
        <p:spPr/>
        <p:txBody>
          <a:bodyPr/>
          <a:lstStyle/>
          <a:p>
            <a:fld id="{733BF9D2-9652-5F48-A703-CDDFD0D7B522}" type="slidenum">
              <a:rPr lang="en-US" smtClean="0"/>
              <a:t>1</a:t>
            </a:fld>
            <a:endParaRPr lang="en-US"/>
          </a:p>
        </p:txBody>
      </p:sp>
    </p:spTree>
    <p:extLst>
      <p:ext uri="{BB962C8B-B14F-4D97-AF65-F5344CB8AC3E}">
        <p14:creationId xmlns:p14="http://schemas.microsoft.com/office/powerpoint/2010/main" val="30775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1-hour home-study activity was initially released on August 1, 2020 and expires on July 31, 2023. There is no charge to participate, complements of ANSIRH, and it has received no commercial support.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Link: https://</a:t>
            </a:r>
            <a:r>
              <a:rPr lang="en-US" sz="1200" b="0" i="0" kern="1200" dirty="0" err="1">
                <a:solidFill>
                  <a:schemeClr val="tx1"/>
                </a:solidFill>
                <a:effectLst/>
                <a:latin typeface="+mn-lt"/>
                <a:ea typeface="+mn-ea"/>
                <a:cs typeface="+mn-cs"/>
              </a:rPr>
              <a:t>cmecalifornia.com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lms</a:t>
            </a:r>
            <a:r>
              <a:rPr lang="en-US" sz="1200" b="0" i="0" kern="1200" dirty="0">
                <a:solidFill>
                  <a:schemeClr val="tx1"/>
                </a:solidFill>
                <a:effectLst/>
                <a:latin typeface="+mn-lt"/>
                <a:ea typeface="+mn-ea"/>
                <a:cs typeface="+mn-cs"/>
              </a:rPr>
              <a:t>/activity?@</a:t>
            </a:r>
            <a:r>
              <a:rPr lang="en-US" sz="1200" b="0" i="0" kern="1200" dirty="0" err="1">
                <a:solidFill>
                  <a:schemeClr val="tx1"/>
                </a:solidFill>
                <a:effectLst/>
                <a:latin typeface="+mn-lt"/>
                <a:ea typeface="+mn-ea"/>
                <a:cs typeface="+mn-cs"/>
              </a:rPr>
              <a:t>curriculum.id</a:t>
            </a:r>
            <a:r>
              <a:rPr lang="en-US" sz="1200" b="0" i="0" kern="1200" dirty="0">
                <a:solidFill>
                  <a:schemeClr val="tx1"/>
                </a:solidFill>
                <a:effectLst/>
                <a:latin typeface="+mn-lt"/>
                <a:ea typeface="+mn-ea"/>
                <a:cs typeface="+mn-cs"/>
              </a:rPr>
              <a:t>=-1&amp;@</a:t>
            </a:r>
            <a:r>
              <a:rPr lang="en-US" sz="1200" b="0" i="0" kern="1200" dirty="0" err="1">
                <a:solidFill>
                  <a:schemeClr val="tx1"/>
                </a:solidFill>
                <a:effectLst/>
                <a:latin typeface="+mn-lt"/>
                <a:ea typeface="+mn-ea"/>
                <a:cs typeface="+mn-cs"/>
              </a:rPr>
              <a:t>activity.id</a:t>
            </a:r>
            <a:r>
              <a:rPr lang="en-US" sz="1200" b="0" i="0" kern="1200" dirty="0">
                <a:solidFill>
                  <a:schemeClr val="tx1"/>
                </a:solidFill>
                <a:effectLst/>
                <a:latin typeface="+mn-lt"/>
                <a:ea typeface="+mn-ea"/>
                <a:cs typeface="+mn-cs"/>
              </a:rPr>
              <a:t>=7154580</a:t>
            </a:r>
          </a:p>
        </p:txBody>
      </p:sp>
      <p:sp>
        <p:nvSpPr>
          <p:cNvPr id="4" name="Slide Number Placeholder 3"/>
          <p:cNvSpPr>
            <a:spLocks noGrp="1"/>
          </p:cNvSpPr>
          <p:nvPr>
            <p:ph type="sldNum" sz="quarter" idx="5"/>
          </p:nvPr>
        </p:nvSpPr>
        <p:spPr/>
        <p:txBody>
          <a:bodyPr/>
          <a:lstStyle/>
          <a:p>
            <a:fld id="{733BF9D2-9652-5F48-A703-CDDFD0D7B522}" type="slidenum">
              <a:rPr lang="en-US" smtClean="0"/>
              <a:t>11</a:t>
            </a:fld>
            <a:endParaRPr lang="en-US"/>
          </a:p>
        </p:txBody>
      </p:sp>
    </p:spTree>
    <p:extLst>
      <p:ext uri="{BB962C8B-B14F-4D97-AF65-F5344CB8AC3E}">
        <p14:creationId xmlns:p14="http://schemas.microsoft.com/office/powerpoint/2010/main" val="327265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2</a:t>
            </a:fld>
            <a:endParaRPr lang="en-US"/>
          </a:p>
        </p:txBody>
      </p:sp>
    </p:spTree>
    <p:extLst>
      <p:ext uri="{BB962C8B-B14F-4D97-AF65-F5344CB8AC3E}">
        <p14:creationId xmlns:p14="http://schemas.microsoft.com/office/powerpoint/2010/main" val="177161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Map shows the estimated distance to the nearest abortion facility </a:t>
            </a:r>
          </a:p>
          <a:p>
            <a:pPr marL="628650" lvl="1" indent="-171450">
              <a:buFont typeface="Arial" panose="020B0604020202020204" pitchFamily="34" charset="0"/>
              <a:buChar char="•"/>
            </a:pPr>
            <a:r>
              <a:rPr lang="en-US" dirty="0"/>
              <a:t>89% of US counties do no have an abortion provider </a:t>
            </a:r>
          </a:p>
          <a:p>
            <a:pPr marL="628650" lvl="1" indent="-171450">
              <a:buFont typeface="Arial" panose="020B0604020202020204" pitchFamily="34" charset="0"/>
              <a:buChar char="•"/>
            </a:pPr>
            <a:r>
              <a:rPr lang="en-US" dirty="0"/>
              <a:t>38% of reproductive age women live within one of those counties</a:t>
            </a:r>
          </a:p>
          <a:p>
            <a:pPr marL="628650" lvl="1" indent="-171450">
              <a:buFont typeface="Arial" panose="020B0604020202020204" pitchFamily="34" charset="0"/>
              <a:buChar char="•"/>
            </a:pPr>
            <a:r>
              <a:rPr lang="en-US" dirty="0"/>
              <a:t>https://</a:t>
            </a:r>
            <a:r>
              <a:rPr lang="en-US" dirty="0" err="1"/>
              <a:t>www.guttmacher.org</a:t>
            </a:r>
            <a:r>
              <a:rPr lang="en-US" dirty="0"/>
              <a:t>/news-release/2022/guttmacher-institute-releases-2020-abortion-provider-census-important-data-us</a:t>
            </a:r>
          </a:p>
          <a:p>
            <a:pPr marL="628650" lvl="1"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https://www.ncbi.nlm.nih.gov/pmc/articles/PMC5972217/</a:t>
            </a:r>
            <a:r>
              <a:rPr lang="en-US" sz="1200" dirty="0"/>
              <a:t> </a:t>
            </a: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3</a:t>
            </a:fld>
            <a:endParaRPr lang="en-US"/>
          </a:p>
        </p:txBody>
      </p:sp>
    </p:spTree>
    <p:extLst>
      <p:ext uri="{BB962C8B-B14F-4D97-AF65-F5344CB8AC3E}">
        <p14:creationId xmlns:p14="http://schemas.microsoft.com/office/powerpoint/2010/main" val="10952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https://www.fda.gov/drugs/postmarket-drug-safety-information-patients-and-providers/questions-and-answers-mifepristone-medical-termination-pregnancy-through-ten-weeks-gestation</a:t>
            </a:r>
            <a:endParaRPr lang="en-US" sz="1200"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agreement calls for certified pharmacies to:</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confirm with the prescriber the appropriateness of dispensing the medication for patients who will receive the drug more than four calendar days after the date the pharmacy receives the prescription</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note in the patient’s record the NDC and lot number from each package of the medication dispensed</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track and verify receipt of each shipment of the drug</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report any patient deaths to the prescriber</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keep the identity of patients and prescribers confidential and protected from disclosure except to the extent necessary for dispensing under the REMS or for payment and insurance.</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train all relevant staff on the REMS program requirements and must comply with audits carried out by mifepristone sponsors or a third party to ensure all processes and procedures are in place and being followed.</a:t>
            </a:r>
            <a:endParaRPr lang="en-US" b="0" dirty="0">
              <a:effectLst/>
            </a:endParaRPr>
          </a:p>
          <a:p>
            <a:endParaRPr lang="en-US" dirty="0"/>
          </a:p>
          <a:p>
            <a:r>
              <a:rPr lang="en-US" dirty="0"/>
              <a:t>Links to the appropriate forms will be provided at the end of the course</a:t>
            </a:r>
            <a:br>
              <a:rPr lang="en-US" dirty="0"/>
            </a:br>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4</a:t>
            </a:fld>
            <a:endParaRPr lang="en-US"/>
          </a:p>
        </p:txBody>
      </p:sp>
    </p:spTree>
    <p:extLst>
      <p:ext uri="{BB962C8B-B14F-4D97-AF65-F5344CB8AC3E}">
        <p14:creationId xmlns:p14="http://schemas.microsoft.com/office/powerpoint/2010/main" val="115726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6</a:t>
            </a:fld>
            <a:endParaRPr lang="en-US"/>
          </a:p>
        </p:txBody>
      </p:sp>
    </p:spTree>
    <p:extLst>
      <p:ext uri="{BB962C8B-B14F-4D97-AF65-F5344CB8AC3E}">
        <p14:creationId xmlns:p14="http://schemas.microsoft.com/office/powerpoint/2010/main" val="228061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7</a:t>
            </a:fld>
            <a:endParaRPr lang="en-US"/>
          </a:p>
        </p:txBody>
      </p:sp>
    </p:spTree>
    <p:extLst>
      <p:ext uri="{BB962C8B-B14F-4D97-AF65-F5344CB8AC3E}">
        <p14:creationId xmlns:p14="http://schemas.microsoft.com/office/powerpoint/2010/main" val="21697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8</a:t>
            </a:fld>
            <a:endParaRPr lang="en-US"/>
          </a:p>
        </p:txBody>
      </p:sp>
    </p:spTree>
    <p:extLst>
      <p:ext uri="{BB962C8B-B14F-4D97-AF65-F5344CB8AC3E}">
        <p14:creationId xmlns:p14="http://schemas.microsoft.com/office/powerpoint/2010/main" val="163639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9</a:t>
            </a:fld>
            <a:endParaRPr lang="en-US"/>
          </a:p>
        </p:txBody>
      </p:sp>
    </p:spTree>
    <p:extLst>
      <p:ext uri="{BB962C8B-B14F-4D97-AF65-F5344CB8AC3E}">
        <p14:creationId xmlns:p14="http://schemas.microsoft.com/office/powerpoint/2010/main" val="285493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Manrope"/>
              </a:rPr>
              <a:t>Combining the expertise of organizations and individuals across the field, the Medication Abortion Pharmacy Advisory Group provides reliable information on legality, certification, dispensing, and best practices for Medication Abortion (Mifepristone and Misoprostol). This website was created with the assistance and guidance of:</a:t>
            </a:r>
          </a:p>
          <a:p>
            <a:pPr algn="l">
              <a:buFont typeface="Arial" panose="020B0604020202020204" pitchFamily="34" charset="0"/>
              <a:buChar char="•"/>
            </a:pPr>
            <a:r>
              <a:rPr lang="en-US" b="0" i="0" dirty="0">
                <a:solidFill>
                  <a:srgbClr val="000000"/>
                </a:solidFill>
                <a:effectLst/>
                <a:latin typeface="Manrope"/>
              </a:rPr>
              <a:t>American Pharmacists Association (</a:t>
            </a:r>
            <a:r>
              <a:rPr lang="en-US" b="0" i="0" dirty="0" err="1">
                <a:solidFill>
                  <a:srgbClr val="000000"/>
                </a:solidFill>
                <a:effectLst/>
                <a:latin typeface="Manrope"/>
              </a:rPr>
              <a:t>APhA</a:t>
            </a:r>
            <a:r>
              <a:rPr lang="en-US" b="0" i="0" dirty="0">
                <a:solidFill>
                  <a:srgbClr val="000000"/>
                </a:solidFill>
                <a:effectLst/>
                <a:latin typeface="Manrope"/>
              </a:rPr>
              <a:t>)</a:t>
            </a:r>
          </a:p>
          <a:p>
            <a:pPr algn="l">
              <a:buFont typeface="Arial" panose="020B0604020202020204" pitchFamily="34" charset="0"/>
              <a:buChar char="•"/>
            </a:pPr>
            <a:r>
              <a:rPr lang="en-US" b="0" i="0" dirty="0">
                <a:solidFill>
                  <a:srgbClr val="000000"/>
                </a:solidFill>
                <a:effectLst/>
                <a:latin typeface="Manrope"/>
              </a:rPr>
              <a:t>National Association of Boards of Pharmacy (NABP)</a:t>
            </a:r>
          </a:p>
          <a:p>
            <a:pPr algn="l">
              <a:buFont typeface="Arial" panose="020B0604020202020204" pitchFamily="34" charset="0"/>
              <a:buChar char="•"/>
            </a:pPr>
            <a:r>
              <a:rPr lang="en-US" b="0" i="0" dirty="0">
                <a:solidFill>
                  <a:srgbClr val="000000"/>
                </a:solidFill>
                <a:effectLst/>
                <a:latin typeface="Manrope"/>
              </a:rPr>
              <a:t>The National Alliance of State Pharmacy Associations (NASPA)</a:t>
            </a:r>
          </a:p>
          <a:p>
            <a:pPr algn="l">
              <a:buFont typeface="Arial" panose="020B0604020202020204" pitchFamily="34" charset="0"/>
              <a:buChar char="•"/>
            </a:pPr>
            <a:r>
              <a:rPr lang="en-US" b="0" i="0" dirty="0">
                <a:solidFill>
                  <a:srgbClr val="000000"/>
                </a:solidFill>
                <a:effectLst/>
                <a:latin typeface="Manrope"/>
              </a:rPr>
              <a:t>National Community Pharmacists Association (NCPA)</a:t>
            </a:r>
          </a:p>
          <a:p>
            <a:pPr algn="l">
              <a:buFont typeface="Arial" panose="020B0604020202020204" pitchFamily="34" charset="0"/>
              <a:buChar char="•"/>
            </a:pPr>
            <a:r>
              <a:rPr lang="en-US" b="0" i="0" dirty="0">
                <a:solidFill>
                  <a:srgbClr val="000000"/>
                </a:solidFill>
                <a:effectLst/>
                <a:latin typeface="Manrope"/>
              </a:rPr>
              <a:t>Butler University College of Pharmacy and Health Science</a:t>
            </a:r>
          </a:p>
          <a:p>
            <a:pPr algn="l">
              <a:buFont typeface="Arial" panose="020B0604020202020204" pitchFamily="34" charset="0"/>
              <a:buChar char="•"/>
            </a:pPr>
            <a:r>
              <a:rPr lang="en-US" b="0" i="0" dirty="0">
                <a:solidFill>
                  <a:srgbClr val="000000"/>
                </a:solidFill>
                <a:effectLst/>
                <a:latin typeface="Manrope"/>
              </a:rPr>
              <a:t>Ohio State University College of Pharmacy</a:t>
            </a:r>
          </a:p>
          <a:p>
            <a:pPr algn="l">
              <a:buFont typeface="Arial" panose="020B0604020202020204" pitchFamily="34" charset="0"/>
              <a:buChar char="•"/>
            </a:pPr>
            <a:r>
              <a:rPr lang="en-US" b="0" i="0" dirty="0">
                <a:solidFill>
                  <a:srgbClr val="000000"/>
                </a:solidFill>
                <a:effectLst/>
                <a:latin typeface="Manrope"/>
              </a:rPr>
              <a:t>Birth Control Pharmacist</a:t>
            </a:r>
          </a:p>
          <a:p>
            <a:endParaRPr lang="en-US" dirty="0"/>
          </a:p>
        </p:txBody>
      </p:sp>
      <p:sp>
        <p:nvSpPr>
          <p:cNvPr id="4" name="Slide Number Placeholder 3"/>
          <p:cNvSpPr>
            <a:spLocks noGrp="1"/>
          </p:cNvSpPr>
          <p:nvPr>
            <p:ph type="sldNum" sz="quarter" idx="5"/>
          </p:nvPr>
        </p:nvSpPr>
        <p:spPr/>
        <p:txBody>
          <a:bodyPr/>
          <a:lstStyle/>
          <a:p>
            <a:fld id="{733BF9D2-9652-5F48-A703-CDDFD0D7B522}" type="slidenum">
              <a:rPr lang="en-US" smtClean="0"/>
              <a:t>10</a:t>
            </a:fld>
            <a:endParaRPr lang="en-US"/>
          </a:p>
        </p:txBody>
      </p:sp>
    </p:spTree>
    <p:extLst>
      <p:ext uri="{BB962C8B-B14F-4D97-AF65-F5344CB8AC3E}">
        <p14:creationId xmlns:p14="http://schemas.microsoft.com/office/powerpoint/2010/main" val="23317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644A2E-C8F9-CC4F-A628-78AD05009EF6}" type="datetimeFigureOut">
              <a:rPr lang="en-US" smtClean="0"/>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333547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44A2E-C8F9-CC4F-A628-78AD05009EF6}" type="datetimeFigureOut">
              <a:rPr lang="en-US" smtClean="0"/>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29278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44A2E-C8F9-CC4F-A628-78AD05009EF6}" type="datetimeFigureOut">
              <a:rPr lang="en-US" smtClean="0"/>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121083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44A2E-C8F9-CC4F-A628-78AD05009EF6}" type="datetimeFigureOut">
              <a:rPr lang="en-US" smtClean="0"/>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153329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44A2E-C8F9-CC4F-A628-78AD05009EF6}" type="datetimeFigureOut">
              <a:rPr lang="en-US" smtClean="0"/>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36056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644A2E-C8F9-CC4F-A628-78AD05009EF6}" type="datetimeFigureOut">
              <a:rPr lang="en-US" smtClean="0"/>
              <a:t>1/18/23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239620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644A2E-C8F9-CC4F-A628-78AD05009EF6}" type="datetimeFigureOut">
              <a:rPr lang="en-US" smtClean="0"/>
              <a:t>1/18/23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222093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644A2E-C8F9-CC4F-A628-78AD05009EF6}" type="datetimeFigureOut">
              <a:rPr lang="en-US" smtClean="0"/>
              <a:t>1/18/23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25342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44A2E-C8F9-CC4F-A628-78AD05009EF6}" type="datetimeFigureOut">
              <a:rPr lang="en-US" smtClean="0"/>
              <a:t>1/18/23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258926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44A2E-C8F9-CC4F-A628-78AD05009EF6}" type="datetimeFigureOut">
              <a:rPr lang="en-US" smtClean="0"/>
              <a:t>1/18/23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313634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44A2E-C8F9-CC4F-A628-78AD05009EF6}" type="datetimeFigureOut">
              <a:rPr lang="en-US" smtClean="0"/>
              <a:t>1/18/23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A75BB1-199F-D74E-8AB9-108273D1D1A2}" type="slidenum">
              <a:rPr lang="en-US" smtClean="0"/>
              <a:t>‹#›</a:t>
            </a:fld>
            <a:endParaRPr lang="en-US" dirty="0"/>
          </a:p>
        </p:txBody>
      </p:sp>
    </p:spTree>
    <p:extLst>
      <p:ext uri="{BB962C8B-B14F-4D97-AF65-F5344CB8AC3E}">
        <p14:creationId xmlns:p14="http://schemas.microsoft.com/office/powerpoint/2010/main" val="26339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44A2E-C8F9-CC4F-A628-78AD05009EF6}" type="datetimeFigureOut">
              <a:rPr lang="en-US" smtClean="0"/>
              <a:t>1/18/23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5BB1-199F-D74E-8AB9-108273D1D1A2}" type="slidenum">
              <a:rPr lang="en-US" smtClean="0"/>
              <a:t>‹#›</a:t>
            </a:fld>
            <a:endParaRPr lang="en-US" dirty="0"/>
          </a:p>
        </p:txBody>
      </p:sp>
    </p:spTree>
    <p:extLst>
      <p:ext uri="{BB962C8B-B14F-4D97-AF65-F5344CB8AC3E}">
        <p14:creationId xmlns:p14="http://schemas.microsoft.com/office/powerpoint/2010/main" val="263245122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medicationabortioncareresources.com/"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cmecalifornia.com/lms/ucs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irthcontrolpharmacist.com/resources/" TargetMode="External"/><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birthcontrolpharmacist.com/referr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7B09-A8C3-6F4F-910A-51B69CFC3275}"/>
              </a:ext>
            </a:extLst>
          </p:cNvPr>
          <p:cNvSpPr>
            <a:spLocks noGrp="1"/>
          </p:cNvSpPr>
          <p:nvPr>
            <p:ph type="ctrTitle"/>
          </p:nvPr>
        </p:nvSpPr>
        <p:spPr>
          <a:xfrm>
            <a:off x="2424547" y="1658319"/>
            <a:ext cx="7058526" cy="2444110"/>
          </a:xfrm>
        </p:spPr>
        <p:txBody>
          <a:bodyPr>
            <a:noAutofit/>
          </a:bodyPr>
          <a:lstStyle/>
          <a:p>
            <a:r>
              <a:rPr lang="en-US" sz="6600" b="1" dirty="0">
                <a:latin typeface="Helvetica" pitchFamily="2" charset="0"/>
                <a:ea typeface="Helvetica Neue" panose="02000503000000020004" pitchFamily="2" charset="0"/>
                <a:cs typeface="Helvetica Neue" panose="02000503000000020004" pitchFamily="2" charset="0"/>
              </a:rPr>
              <a:t>Medication Abortion </a:t>
            </a:r>
          </a:p>
        </p:txBody>
      </p:sp>
    </p:spTree>
    <p:extLst>
      <p:ext uri="{BB962C8B-B14F-4D97-AF65-F5344CB8AC3E}">
        <p14:creationId xmlns:p14="http://schemas.microsoft.com/office/powerpoint/2010/main" val="312809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1554-94A0-F547-8C60-E5F05CCB1E2D}"/>
              </a:ext>
            </a:extLst>
          </p:cNvPr>
          <p:cNvSpPr>
            <a:spLocks noGrp="1"/>
          </p:cNvSpPr>
          <p:nvPr>
            <p:ph type="title"/>
          </p:nvPr>
        </p:nvSpPr>
        <p:spPr/>
        <p:txBody>
          <a:bodyPr/>
          <a:lstStyle/>
          <a:p>
            <a:r>
              <a:rPr lang="en-US"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External Resources (cont.)</a:t>
            </a:r>
            <a:r>
              <a:rPr lang="en-US" b="1" dirty="0">
                <a:latin typeface="Helvetica Neue" panose="02000503000000020004" pitchFamily="2" charset="0"/>
                <a:ea typeface="Helvetica Neue" panose="02000503000000020004" pitchFamily="2" charset="0"/>
                <a:cs typeface="Helvetica Neue" panose="02000503000000020004" pitchFamily="2" charset="0"/>
              </a:rPr>
              <a:t> </a:t>
            </a:r>
            <a:endParaRPr lang="en-US" dirty="0"/>
          </a:p>
        </p:txBody>
      </p:sp>
      <p:sp>
        <p:nvSpPr>
          <p:cNvPr id="10" name="Content Placeholder 2">
            <a:extLst>
              <a:ext uri="{FF2B5EF4-FFF2-40B4-BE49-F238E27FC236}">
                <a16:creationId xmlns:a16="http://schemas.microsoft.com/office/drawing/2014/main" id="{96F61B96-BDB5-4446-AFA9-6EAEE1A16139}"/>
              </a:ext>
            </a:extLst>
          </p:cNvPr>
          <p:cNvSpPr>
            <a:spLocks noGrp="1"/>
          </p:cNvSpPr>
          <p:nvPr>
            <p:ph sz="half" idx="1"/>
          </p:nvPr>
        </p:nvSpPr>
        <p:spPr>
          <a:xfrm>
            <a:off x="838199" y="2050473"/>
            <a:ext cx="5777754" cy="3991553"/>
          </a:xfrm>
        </p:spPr>
        <p:txBody>
          <a:bodyPr>
            <a:normAutofit/>
          </a:bodyPr>
          <a:lstStyle/>
          <a:p>
            <a:pPr marL="0" indent="0">
              <a:lnSpc>
                <a:spcPct val="100000"/>
              </a:lnSpc>
              <a:spcAft>
                <a:spcPts val="600"/>
              </a:spcAft>
              <a:buNone/>
            </a:pPr>
            <a:r>
              <a:rPr lang="en-US" sz="24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Regulatory Resource</a:t>
            </a:r>
          </a:p>
          <a:p>
            <a:pPr>
              <a:lnSpc>
                <a:spcPct val="100000"/>
              </a:lnSpc>
              <a:spcAft>
                <a:spcPts val="600"/>
              </a:spcAft>
            </a:pPr>
            <a:r>
              <a:rPr lang="en-US" sz="2500" dirty="0"/>
              <a:t>Reliable information on certification, dispensing, and best practices for the pharmacy community providing medication abortion care</a:t>
            </a:r>
          </a:p>
        </p:txBody>
      </p:sp>
      <p:pic>
        <p:nvPicPr>
          <p:cNvPr id="13" name="Content Placeholder 12">
            <a:extLst>
              <a:ext uri="{FF2B5EF4-FFF2-40B4-BE49-F238E27FC236}">
                <a16:creationId xmlns:a16="http://schemas.microsoft.com/office/drawing/2014/main" id="{533CFD0C-7A8C-AC48-AD81-DA7B95951786}"/>
              </a:ext>
            </a:extLst>
          </p:cNvPr>
          <p:cNvPicPr>
            <a:picLocks noGrp="1" noChangeAspect="1"/>
          </p:cNvPicPr>
          <p:nvPr>
            <p:ph sz="half" idx="2"/>
          </p:nvPr>
        </p:nvPicPr>
        <p:blipFill>
          <a:blip r:embed="rId3"/>
          <a:stretch>
            <a:fillRect/>
          </a:stretch>
        </p:blipFill>
        <p:spPr>
          <a:xfrm>
            <a:off x="6558360" y="2080402"/>
            <a:ext cx="5405041" cy="3059633"/>
          </a:xfrm>
          <a:ln w="9525">
            <a:solidFill>
              <a:schemeClr val="tx1"/>
            </a:solidFill>
          </a:ln>
        </p:spPr>
      </p:pic>
      <p:pic>
        <p:nvPicPr>
          <p:cNvPr id="14" name="Graphic 13" descr="Arrow: Slight curve with solid fill">
            <a:extLst>
              <a:ext uri="{FF2B5EF4-FFF2-40B4-BE49-F238E27FC236}">
                <a16:creationId xmlns:a16="http://schemas.microsoft.com/office/drawing/2014/main" id="{946A265F-39D9-0347-B712-5D57BDAB42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878" y="4183288"/>
            <a:ext cx="731309" cy="731309"/>
          </a:xfrm>
          <a:prstGeom prst="rect">
            <a:avLst/>
          </a:prstGeom>
        </p:spPr>
      </p:pic>
      <p:sp>
        <p:nvSpPr>
          <p:cNvPr id="15" name="Rectangle 14">
            <a:extLst>
              <a:ext uri="{FF2B5EF4-FFF2-40B4-BE49-F238E27FC236}">
                <a16:creationId xmlns:a16="http://schemas.microsoft.com/office/drawing/2014/main" id="{3A6AE138-82D1-B345-AD17-F67199DEF900}"/>
              </a:ext>
            </a:extLst>
          </p:cNvPr>
          <p:cNvSpPr/>
          <p:nvPr/>
        </p:nvSpPr>
        <p:spPr>
          <a:xfrm>
            <a:off x="1211521" y="4333948"/>
            <a:ext cx="4884479" cy="365741"/>
          </a:xfrm>
          <a:prstGeom prst="rect">
            <a:avLst/>
          </a:prstGeom>
        </p:spPr>
        <p:txBody>
          <a:bodyPr wrap="none">
            <a:spAutoFit/>
          </a:bodyPr>
          <a:lstStyle/>
          <a:p>
            <a:pPr lvl="1">
              <a:lnSpc>
                <a:spcPct val="110000"/>
              </a:lnSpc>
              <a:spcAft>
                <a:spcPts val="600"/>
              </a:spcAft>
            </a:pPr>
            <a:r>
              <a:rPr lang="en-US" sz="1700" dirty="0">
                <a:hlinkClick r:id="rId6"/>
              </a:rPr>
              <a:t>https://medicationabortioncareresources.com/</a:t>
            </a:r>
            <a:r>
              <a:rPr lang="en-US" sz="1700" dirty="0"/>
              <a:t> </a:t>
            </a:r>
          </a:p>
        </p:txBody>
      </p:sp>
    </p:spTree>
    <p:extLst>
      <p:ext uri="{BB962C8B-B14F-4D97-AF65-F5344CB8AC3E}">
        <p14:creationId xmlns:p14="http://schemas.microsoft.com/office/powerpoint/2010/main" val="363790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5523B-9D1B-F04A-919E-078B4B645852}"/>
              </a:ext>
            </a:extLst>
          </p:cNvPr>
          <p:cNvSpPr txBox="1"/>
          <p:nvPr/>
        </p:nvSpPr>
        <p:spPr>
          <a:xfrm>
            <a:off x="0" y="6488668"/>
            <a:ext cx="4121239" cy="369332"/>
          </a:xfrm>
          <a:prstGeom prst="rect">
            <a:avLst/>
          </a:prstGeom>
          <a:noFill/>
        </p:spPr>
        <p:txBody>
          <a:bodyPr wrap="square" rtlCol="0">
            <a:spAutoFit/>
          </a:bodyPr>
          <a:lstStyle/>
          <a:p>
            <a:r>
              <a:rPr lang="en-US" dirty="0">
                <a:hlinkClick r:id="rId3"/>
              </a:rPr>
              <a:t>https://cmecalifornia.com/lms/ucsf</a:t>
            </a:r>
            <a:r>
              <a:rPr lang="en-US" dirty="0"/>
              <a:t> </a:t>
            </a:r>
          </a:p>
        </p:txBody>
      </p:sp>
      <p:pic>
        <p:nvPicPr>
          <p:cNvPr id="2" name="Picture 2">
            <a:extLst>
              <a:ext uri="{FF2B5EF4-FFF2-40B4-BE49-F238E27FC236}">
                <a16:creationId xmlns:a16="http://schemas.microsoft.com/office/drawing/2014/main" id="{E484D870-5371-431F-BA03-DF5914D6809E}"/>
              </a:ext>
            </a:extLst>
          </p:cNvPr>
          <p:cNvPicPr>
            <a:picLocks noChangeAspect="1"/>
          </p:cNvPicPr>
          <p:nvPr/>
        </p:nvPicPr>
        <p:blipFill>
          <a:blip r:embed="rId4"/>
          <a:stretch>
            <a:fillRect/>
          </a:stretch>
        </p:blipFill>
        <p:spPr>
          <a:xfrm>
            <a:off x="0" y="211608"/>
            <a:ext cx="12192000" cy="6081895"/>
          </a:xfrm>
          <a:prstGeom prst="rect">
            <a:avLst/>
          </a:prstGeom>
        </p:spPr>
      </p:pic>
    </p:spTree>
    <p:extLst>
      <p:ext uri="{BB962C8B-B14F-4D97-AF65-F5344CB8AC3E}">
        <p14:creationId xmlns:p14="http://schemas.microsoft.com/office/powerpoint/2010/main" val="374655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EBDA-A052-1745-A56F-8C139800050B}"/>
              </a:ext>
            </a:extLst>
          </p:cNvPr>
          <p:cNvSpPr>
            <a:spLocks noGrp="1"/>
          </p:cNvSpPr>
          <p:nvPr>
            <p:ph type="title"/>
          </p:nvPr>
        </p:nvSpPr>
        <p:spPr>
          <a:xfrm>
            <a:off x="778220" y="625032"/>
            <a:ext cx="10364451" cy="1013059"/>
          </a:xfrm>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Objectives </a:t>
            </a:r>
          </a:p>
        </p:txBody>
      </p:sp>
      <p:sp>
        <p:nvSpPr>
          <p:cNvPr id="3" name="Content Placeholder 2">
            <a:extLst>
              <a:ext uri="{FF2B5EF4-FFF2-40B4-BE49-F238E27FC236}">
                <a16:creationId xmlns:a16="http://schemas.microsoft.com/office/drawing/2014/main" id="{A3FF3761-7560-964C-B606-C786939CB219}"/>
              </a:ext>
            </a:extLst>
          </p:cNvPr>
          <p:cNvSpPr>
            <a:spLocks noGrp="1"/>
          </p:cNvSpPr>
          <p:nvPr>
            <p:ph idx="1"/>
          </p:nvPr>
        </p:nvSpPr>
        <p:spPr>
          <a:xfrm>
            <a:off x="561203" y="1514105"/>
            <a:ext cx="10287000" cy="3595256"/>
          </a:xfrm>
        </p:spPr>
        <p:txBody>
          <a:bodyPr>
            <a:normAutofit fontScale="85000" lnSpcReduction="10000"/>
          </a:bodyPr>
          <a:lstStyle/>
          <a:p>
            <a:endParaRPr lang="en-US" cap="none" dirty="0">
              <a:cs typeface="Arial" panose="020B0604020202020204" pitchFamily="34" charset="0"/>
            </a:endParaRPr>
          </a:p>
          <a:p>
            <a:r>
              <a:rPr lang="en-US" sz="3200" cap="none" dirty="0">
                <a:cs typeface="Arial"/>
              </a:rPr>
              <a:t>Discuss the current climate of medication abortions in the United States.</a:t>
            </a:r>
          </a:p>
          <a:p>
            <a:r>
              <a:rPr lang="en-US" sz="3200" dirty="0">
                <a:cs typeface="Arial" panose="020B0604020202020204" pitchFamily="34" charset="0"/>
              </a:rPr>
              <a:t>Explain the mifepristone REMS program and dispensing requirements.</a:t>
            </a:r>
            <a:endParaRPr lang="en-US" sz="3200" cap="none" dirty="0">
              <a:cs typeface="Arial" panose="020B0604020202020204" pitchFamily="34" charset="0"/>
            </a:endParaRPr>
          </a:p>
          <a:p>
            <a:r>
              <a:rPr lang="en-US" sz="3200" cap="none" dirty="0">
                <a:cs typeface="Arial"/>
              </a:rPr>
              <a:t>Review the mechanisms, indications, contraindications, safety, and effectiveness for mifepristone-based regimen for medication abortion.</a:t>
            </a:r>
          </a:p>
          <a:p>
            <a:r>
              <a:rPr lang="en-US" sz="3200" cap="none" dirty="0">
                <a:cs typeface="Arial" panose="020B0604020202020204" pitchFamily="34" charset="0"/>
              </a:rPr>
              <a:t>List counseling points on medications use for medication abortion.</a:t>
            </a:r>
            <a:endParaRPr lang="en-US" sz="3600" cap="none" dirty="0">
              <a:cs typeface="Arial" panose="020B0604020202020204" pitchFamily="34" charset="0"/>
            </a:endParaRPr>
          </a:p>
        </p:txBody>
      </p:sp>
    </p:spTree>
    <p:extLst>
      <p:ext uri="{BB962C8B-B14F-4D97-AF65-F5344CB8AC3E}">
        <p14:creationId xmlns:p14="http://schemas.microsoft.com/office/powerpoint/2010/main" val="352833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4C9A20-798B-0D45-92FF-3EE05682C64A}"/>
              </a:ext>
            </a:extLst>
          </p:cNvPr>
          <p:cNvSpPr>
            <a:spLocks noGrp="1"/>
          </p:cNvSpPr>
          <p:nvPr>
            <p:ph type="title"/>
          </p:nvPr>
        </p:nvSpPr>
        <p:spPr>
          <a:xfrm>
            <a:off x="838200" y="500062"/>
            <a:ext cx="10515600" cy="1325563"/>
          </a:xfrm>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Current Climate </a:t>
            </a:r>
          </a:p>
        </p:txBody>
      </p:sp>
      <p:sp>
        <p:nvSpPr>
          <p:cNvPr id="5" name="Content Placeholder 2">
            <a:extLst>
              <a:ext uri="{FF2B5EF4-FFF2-40B4-BE49-F238E27FC236}">
                <a16:creationId xmlns:a16="http://schemas.microsoft.com/office/drawing/2014/main" id="{3E050519-082D-6143-B42A-5C209CB65F4D}"/>
              </a:ext>
            </a:extLst>
          </p:cNvPr>
          <p:cNvSpPr>
            <a:spLocks noGrp="1"/>
          </p:cNvSpPr>
          <p:nvPr>
            <p:ph idx="1"/>
          </p:nvPr>
        </p:nvSpPr>
        <p:spPr>
          <a:xfrm>
            <a:off x="683220" y="1659692"/>
            <a:ext cx="5082153" cy="4667250"/>
          </a:xfrm>
        </p:spPr>
        <p:txBody>
          <a:bodyPr>
            <a:normAutofit fontScale="92500" lnSpcReduction="20000"/>
          </a:bodyPr>
          <a:lstStyle/>
          <a:p>
            <a:pPr>
              <a:lnSpc>
                <a:spcPct val="110000"/>
              </a:lnSpc>
            </a:pPr>
            <a:endParaRPr lang="en-US" sz="1400" cap="none" dirty="0"/>
          </a:p>
          <a:p>
            <a:pPr>
              <a:lnSpc>
                <a:spcPct val="110000"/>
              </a:lnSpc>
            </a:pPr>
            <a:r>
              <a:rPr lang="en-US" cap="none" dirty="0"/>
              <a:t>Almost half (45%) of pregnancies in the U.S are unintended</a:t>
            </a:r>
          </a:p>
          <a:p>
            <a:pPr>
              <a:lnSpc>
                <a:spcPct val="110000"/>
              </a:lnSpc>
            </a:pPr>
            <a:r>
              <a:rPr lang="en-US" cap="none" dirty="0"/>
              <a:t>1 in 4 women will have an abortion by age 45</a:t>
            </a:r>
          </a:p>
          <a:p>
            <a:pPr>
              <a:lnSpc>
                <a:spcPct val="110000"/>
              </a:lnSpc>
            </a:pPr>
            <a:r>
              <a:rPr lang="en-US" cap="none" dirty="0"/>
              <a:t>2/3 of abortions happen at 8 weeks of gestation or earlier</a:t>
            </a:r>
          </a:p>
          <a:p>
            <a:pPr>
              <a:lnSpc>
                <a:spcPct val="110000"/>
              </a:lnSpc>
            </a:pPr>
            <a:r>
              <a:rPr lang="en-US" cap="none" dirty="0"/>
              <a:t>Barriers to medication abortion include:</a:t>
            </a:r>
          </a:p>
          <a:p>
            <a:pPr lvl="1">
              <a:lnSpc>
                <a:spcPct val="110000"/>
              </a:lnSpc>
            </a:pPr>
            <a:r>
              <a:rPr lang="en-US" sz="2000" cap="none" dirty="0"/>
              <a:t>Distance to nearest abortion clinic</a:t>
            </a:r>
            <a:endParaRPr lang="en-US" sz="2000" cap="none" dirty="0">
              <a:solidFill>
                <a:srgbClr val="C00000"/>
              </a:solidFill>
            </a:endParaRPr>
          </a:p>
          <a:p>
            <a:pPr lvl="1">
              <a:lnSpc>
                <a:spcPct val="110000"/>
              </a:lnSpc>
            </a:pPr>
            <a:r>
              <a:rPr lang="en-US" sz="2000" cap="none" dirty="0"/>
              <a:t>Abortion bans currently enacted in many states</a:t>
            </a:r>
            <a:endParaRPr lang="en-US" sz="1400" cap="none" dirty="0"/>
          </a:p>
        </p:txBody>
      </p:sp>
      <p:pic>
        <p:nvPicPr>
          <p:cNvPr id="6" name="Picture 4">
            <a:extLst>
              <a:ext uri="{FF2B5EF4-FFF2-40B4-BE49-F238E27FC236}">
                <a16:creationId xmlns:a16="http://schemas.microsoft.com/office/drawing/2014/main" id="{DB29D0E2-F022-9844-828F-40DE173A52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7365" y="1954247"/>
            <a:ext cx="6152767" cy="385078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623-9FD0-E84C-B6B8-B9BEC2035353}"/>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FDA REMS Program for Mifepristone</a:t>
            </a:r>
            <a:endParaRPr lang="en-US" dirty="0"/>
          </a:p>
        </p:txBody>
      </p:sp>
      <p:sp>
        <p:nvSpPr>
          <p:cNvPr id="3" name="Content Placeholder 2">
            <a:extLst>
              <a:ext uri="{FF2B5EF4-FFF2-40B4-BE49-F238E27FC236}">
                <a16:creationId xmlns:a16="http://schemas.microsoft.com/office/drawing/2014/main" id="{EA5FB0CC-86D8-8841-B5EE-A3225C82E787}"/>
              </a:ext>
            </a:extLst>
          </p:cNvPr>
          <p:cNvSpPr>
            <a:spLocks noGrp="1"/>
          </p:cNvSpPr>
          <p:nvPr>
            <p:ph sz="half" idx="1"/>
          </p:nvPr>
        </p:nvSpPr>
        <p:spPr/>
        <p:txBody>
          <a:bodyPr>
            <a:normAutofit/>
          </a:bodyPr>
          <a:lstStyle/>
          <a:p>
            <a:r>
              <a:rPr lang="en-US" dirty="0"/>
              <a:t>As of January 2023, mifepristone can now be dispensed in certified community pharmacies</a:t>
            </a:r>
          </a:p>
          <a:p>
            <a:r>
              <a:rPr lang="en-US" dirty="0"/>
              <a:t>Certified pharmacies are authorized to dispense the medication after receiving a prescription from a certified prescriber under the mifepristone REMS program</a:t>
            </a:r>
          </a:p>
        </p:txBody>
      </p:sp>
      <p:sp>
        <p:nvSpPr>
          <p:cNvPr id="4" name="Content Placeholder 3">
            <a:extLst>
              <a:ext uri="{FF2B5EF4-FFF2-40B4-BE49-F238E27FC236}">
                <a16:creationId xmlns:a16="http://schemas.microsoft.com/office/drawing/2014/main" id="{47260742-CBF1-3E4B-9940-83B799761E6A}"/>
              </a:ext>
            </a:extLst>
          </p:cNvPr>
          <p:cNvSpPr>
            <a:spLocks noGrp="1"/>
          </p:cNvSpPr>
          <p:nvPr>
            <p:ph sz="half" idx="2"/>
          </p:nvPr>
        </p:nvSpPr>
        <p:spPr>
          <a:xfrm>
            <a:off x="6283037" y="1825625"/>
            <a:ext cx="5181600" cy="4351338"/>
          </a:xfrm>
        </p:spPr>
        <p:txBody>
          <a:bodyPr>
            <a:normAutofit/>
          </a:bodyPr>
          <a:lstStyle/>
          <a:p>
            <a:r>
              <a:rPr lang="en-US" dirty="0"/>
              <a:t>Certified pharmacies must:</a:t>
            </a:r>
          </a:p>
          <a:p>
            <a:pPr lvl="1"/>
            <a:r>
              <a:rPr lang="en-US" dirty="0"/>
              <a:t>Fill out the pharmacy agreement form</a:t>
            </a:r>
          </a:p>
          <a:p>
            <a:pPr lvl="1"/>
            <a:r>
              <a:rPr lang="en-US" dirty="0"/>
              <a:t>Keep prescriber agreements on file</a:t>
            </a:r>
          </a:p>
          <a:p>
            <a:pPr lvl="1"/>
            <a:r>
              <a:rPr lang="en-US" dirty="0"/>
              <a:t>Document NDC and lot number for each dose dispensed</a:t>
            </a:r>
          </a:p>
          <a:p>
            <a:pPr lvl="1"/>
            <a:r>
              <a:rPr lang="en-US" dirty="0"/>
              <a:t>Dispense the drug within four days. If patients won’t receive the drug within 4 days, confirm the appropriateness of dispensing with the prescriber.</a:t>
            </a:r>
          </a:p>
          <a:p>
            <a:pPr lvl="1"/>
            <a:endParaRPr lang="en-US" dirty="0"/>
          </a:p>
        </p:txBody>
      </p:sp>
    </p:spTree>
    <p:extLst>
      <p:ext uri="{BB962C8B-B14F-4D97-AF65-F5344CB8AC3E}">
        <p14:creationId xmlns:p14="http://schemas.microsoft.com/office/powerpoint/2010/main" val="248440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66F329-C1A1-EE4D-A871-BE742AC217EC}"/>
              </a:ext>
            </a:extLst>
          </p:cNvPr>
          <p:cNvSpPr>
            <a:spLocks noGrp="1"/>
          </p:cNvSpPr>
          <p:nvPr>
            <p:ph type="title"/>
          </p:nvPr>
        </p:nvSpPr>
        <p:spPr>
          <a:xfrm>
            <a:off x="838200" y="675090"/>
            <a:ext cx="10515600" cy="1325563"/>
          </a:xfrm>
        </p:spPr>
        <p:txBody>
          <a:bodyPr vert="horz" lIns="91440" tIns="45720" rIns="91440" bIns="45720" rtlCol="0" anchor="b">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Indications and Contraindications for Medication Abortion</a:t>
            </a:r>
          </a:p>
        </p:txBody>
      </p:sp>
      <p:graphicFrame>
        <p:nvGraphicFramePr>
          <p:cNvPr id="5" name="Content Placeholder 4">
            <a:extLst>
              <a:ext uri="{FF2B5EF4-FFF2-40B4-BE49-F238E27FC236}">
                <a16:creationId xmlns:a16="http://schemas.microsoft.com/office/drawing/2014/main" id="{4C516937-645E-184F-B966-A586B0E29A5E}"/>
              </a:ext>
            </a:extLst>
          </p:cNvPr>
          <p:cNvGraphicFramePr>
            <a:graphicFrameLocks noGrp="1"/>
          </p:cNvGraphicFramePr>
          <p:nvPr>
            <p:ph idx="1"/>
            <p:extLst>
              <p:ext uri="{D42A27DB-BD31-4B8C-83A1-F6EECF244321}">
                <p14:modId xmlns:p14="http://schemas.microsoft.com/office/powerpoint/2010/main" val="3678867561"/>
              </p:ext>
            </p:extLst>
          </p:nvPr>
        </p:nvGraphicFramePr>
        <p:xfrm>
          <a:off x="838200" y="2445556"/>
          <a:ext cx="9578194" cy="3204886"/>
        </p:xfrm>
        <a:graphic>
          <a:graphicData uri="http://schemas.openxmlformats.org/drawingml/2006/table">
            <a:tbl>
              <a:tblPr firstRow="1" bandRow="1">
                <a:tableStyleId>{073A0DAA-6AF3-43AB-8588-CEC1D06C72B9}</a:tableStyleId>
              </a:tblPr>
              <a:tblGrid>
                <a:gridCol w="4883890">
                  <a:extLst>
                    <a:ext uri="{9D8B030D-6E8A-4147-A177-3AD203B41FA5}">
                      <a16:colId xmlns:a16="http://schemas.microsoft.com/office/drawing/2014/main" val="679153072"/>
                    </a:ext>
                  </a:extLst>
                </a:gridCol>
                <a:gridCol w="4694304">
                  <a:extLst>
                    <a:ext uri="{9D8B030D-6E8A-4147-A177-3AD203B41FA5}">
                      <a16:colId xmlns:a16="http://schemas.microsoft.com/office/drawing/2014/main" val="2661449067"/>
                    </a:ext>
                  </a:extLst>
                </a:gridCol>
              </a:tblGrid>
              <a:tr h="337178">
                <a:tc>
                  <a:txBody>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Indications</a:t>
                      </a:r>
                      <a:endParaRPr lang="en-US" sz="1600" dirty="0">
                        <a:solidFill>
                          <a:schemeClr val="bg1"/>
                        </a:solidFill>
                      </a:endParaRPr>
                    </a:p>
                  </a:txBody>
                  <a:tcPr marL="74954" marR="74954" marT="37476" marB="37476" anchor="ctr"/>
                </a:tc>
                <a:tc>
                  <a:txBody>
                    <a:bodyPr/>
                    <a:lstStyle/>
                    <a:p>
                      <a:pPr algn="ctr"/>
                      <a:r>
                        <a:rPr lang="en-US" sz="1600" b="1">
                          <a:latin typeface="Helvetica Neue" panose="02000503000000020004" pitchFamily="2" charset="0"/>
                          <a:ea typeface="Helvetica Neue" panose="02000503000000020004" pitchFamily="2" charset="0"/>
                          <a:cs typeface="Helvetica Neue" panose="02000503000000020004" pitchFamily="2" charset="0"/>
                        </a:rPr>
                        <a:t>Contraindications</a:t>
                      </a:r>
                      <a:endParaRPr lang="en-US" sz="1600">
                        <a:solidFill>
                          <a:schemeClr val="bg1"/>
                        </a:solidFill>
                      </a:endParaRPr>
                    </a:p>
                  </a:txBody>
                  <a:tcPr marL="74954" marR="74954" marT="37476" marB="37476" anchor="ctr"/>
                </a:tc>
                <a:extLst>
                  <a:ext uri="{0D108BD9-81ED-4DB2-BD59-A6C34878D82A}">
                    <a16:rowId xmlns:a16="http://schemas.microsoft.com/office/drawing/2014/main" val="3521296541"/>
                  </a:ext>
                </a:extLst>
              </a:tr>
              <a:tr h="561029">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dirty="0"/>
                        <a:t>Medication abortion can be used to terminate a pregnancy up to 70 days (10 weeks) gestation; calculated from first day of</a:t>
                      </a:r>
                      <a:r>
                        <a:rPr lang="en-US" sz="2000" b="0" u="none" cap="none" dirty="0"/>
                        <a:t> </a:t>
                      </a:r>
                      <a:r>
                        <a:rPr lang="en-US" sz="2000" b="1" u="sng" cap="none" dirty="0"/>
                        <a:t>last</a:t>
                      </a:r>
                      <a:r>
                        <a:rPr lang="en-US" sz="2000" b="0" u="none" cap="none" dirty="0"/>
                        <a:t> </a:t>
                      </a:r>
                      <a:r>
                        <a:rPr lang="en-US" sz="2000" cap="none" dirty="0"/>
                        <a:t>menstrual period.</a:t>
                      </a:r>
                    </a:p>
                    <a:p>
                      <a:endParaRPr lang="en-US" sz="1600" dirty="0"/>
                    </a:p>
                  </a:txBody>
                  <a:tcPr marL="74954" marR="74954" marT="37476" marB="3747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none" dirty="0"/>
                        <a:t>Patients with an IUD</a:t>
                      </a:r>
                    </a:p>
                  </a:txBody>
                  <a:tcPr marL="74954" marR="74954" marT="37476" marB="37476" anchor="ctr"/>
                </a:tc>
                <a:extLst>
                  <a:ext uri="{0D108BD9-81ED-4DB2-BD59-A6C34878D82A}">
                    <a16:rowId xmlns:a16="http://schemas.microsoft.com/office/drawing/2014/main" val="2338630319"/>
                  </a:ext>
                </a:extLst>
              </a:tr>
              <a:tr h="561029">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none" dirty="0"/>
                        <a:t>Allergy to medication that will be administered</a:t>
                      </a:r>
                    </a:p>
                  </a:txBody>
                  <a:tcPr marL="74954" marR="74954" marT="37476" marB="37476" anchor="ctr"/>
                </a:tc>
                <a:extLst>
                  <a:ext uri="{0D108BD9-81ED-4DB2-BD59-A6C34878D82A}">
                    <a16:rowId xmlns:a16="http://schemas.microsoft.com/office/drawing/2014/main" val="1636858442"/>
                  </a:ext>
                </a:extLst>
              </a:tr>
              <a:tr h="561029">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none" dirty="0"/>
                        <a:t>Current long-term users of corticosteroids</a:t>
                      </a:r>
                    </a:p>
                  </a:txBody>
                  <a:tcPr marL="74954" marR="74954" marT="37476" marB="37476" anchor="ctr"/>
                </a:tc>
                <a:extLst>
                  <a:ext uri="{0D108BD9-81ED-4DB2-BD59-A6C34878D82A}">
                    <a16:rowId xmlns:a16="http://schemas.microsoft.com/office/drawing/2014/main" val="1045620496"/>
                  </a:ext>
                </a:extLst>
              </a:tr>
              <a:tr h="561029">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none" dirty="0"/>
                        <a:t>Anticoagulant therapy/ blood coagulation disorder</a:t>
                      </a:r>
                    </a:p>
                  </a:txBody>
                  <a:tcPr marL="74954" marR="74954" marT="37476" marB="37476" anchor="ctr"/>
                </a:tc>
                <a:extLst>
                  <a:ext uri="{0D108BD9-81ED-4DB2-BD59-A6C34878D82A}">
                    <a16:rowId xmlns:a16="http://schemas.microsoft.com/office/drawing/2014/main" val="379484659"/>
                  </a:ext>
                </a:extLst>
              </a:tr>
              <a:tr h="561029">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none" dirty="0"/>
                        <a:t>Ectopic pregnancy</a:t>
                      </a:r>
                    </a:p>
                  </a:txBody>
                  <a:tcPr marL="74954" marR="74954" marT="37476" marB="37476" anchor="ctr"/>
                </a:tc>
                <a:extLst>
                  <a:ext uri="{0D108BD9-81ED-4DB2-BD59-A6C34878D82A}">
                    <a16:rowId xmlns:a16="http://schemas.microsoft.com/office/drawing/2014/main" val="94602328"/>
                  </a:ext>
                </a:extLst>
              </a:tr>
            </a:tbl>
          </a:graphicData>
        </a:graphic>
      </p:graphicFrame>
    </p:spTree>
    <p:extLst>
      <p:ext uri="{BB962C8B-B14F-4D97-AF65-F5344CB8AC3E}">
        <p14:creationId xmlns:p14="http://schemas.microsoft.com/office/powerpoint/2010/main" val="398505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CCF-0BD7-304C-82F5-882D06FA08A4}"/>
              </a:ext>
            </a:extLst>
          </p:cNvPr>
          <p:cNvSpPr>
            <a:spLocks noGrp="1"/>
          </p:cNvSpPr>
          <p:nvPr>
            <p:ph type="title"/>
          </p:nvPr>
        </p:nvSpPr>
        <p:spPr>
          <a:xfrm>
            <a:off x="840352" y="551509"/>
            <a:ext cx="10261242" cy="1372623"/>
          </a:xfrm>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Medications and MOA</a:t>
            </a:r>
          </a:p>
        </p:txBody>
      </p:sp>
      <p:graphicFrame>
        <p:nvGraphicFramePr>
          <p:cNvPr id="11" name="Table 11">
            <a:extLst>
              <a:ext uri="{FF2B5EF4-FFF2-40B4-BE49-F238E27FC236}">
                <a16:creationId xmlns:a16="http://schemas.microsoft.com/office/drawing/2014/main" id="{C2F7FAF6-FB19-6143-9F75-42ECAFC29152}"/>
              </a:ext>
            </a:extLst>
          </p:cNvPr>
          <p:cNvGraphicFramePr>
            <a:graphicFrameLocks noGrp="1"/>
          </p:cNvGraphicFramePr>
          <p:nvPr>
            <p:extLst>
              <p:ext uri="{D42A27DB-BD31-4B8C-83A1-F6EECF244321}">
                <p14:modId xmlns:p14="http://schemas.microsoft.com/office/powerpoint/2010/main" val="1433993160"/>
              </p:ext>
            </p:extLst>
          </p:nvPr>
        </p:nvGraphicFramePr>
        <p:xfrm>
          <a:off x="994904" y="1986124"/>
          <a:ext cx="10106691" cy="4536692"/>
        </p:xfrm>
        <a:graphic>
          <a:graphicData uri="http://schemas.openxmlformats.org/drawingml/2006/table">
            <a:tbl>
              <a:tblPr firstRow="1" bandRow="1">
                <a:tableStyleId>{073A0DAA-6AF3-43AB-8588-CEC1D06C72B9}</a:tableStyleId>
              </a:tblPr>
              <a:tblGrid>
                <a:gridCol w="3368897">
                  <a:extLst>
                    <a:ext uri="{9D8B030D-6E8A-4147-A177-3AD203B41FA5}">
                      <a16:colId xmlns:a16="http://schemas.microsoft.com/office/drawing/2014/main" val="1333354709"/>
                    </a:ext>
                  </a:extLst>
                </a:gridCol>
                <a:gridCol w="3368897">
                  <a:extLst>
                    <a:ext uri="{9D8B030D-6E8A-4147-A177-3AD203B41FA5}">
                      <a16:colId xmlns:a16="http://schemas.microsoft.com/office/drawing/2014/main" val="1233258850"/>
                    </a:ext>
                  </a:extLst>
                </a:gridCol>
                <a:gridCol w="3368897">
                  <a:extLst>
                    <a:ext uri="{9D8B030D-6E8A-4147-A177-3AD203B41FA5}">
                      <a16:colId xmlns:a16="http://schemas.microsoft.com/office/drawing/2014/main" val="3782381138"/>
                    </a:ext>
                  </a:extLst>
                </a:gridCol>
              </a:tblGrid>
              <a:tr h="650325">
                <a:tc>
                  <a:txBody>
                    <a:bodyPr/>
                    <a:lstStyle/>
                    <a:p>
                      <a:pPr algn="ctr"/>
                      <a:r>
                        <a:rPr lang="en-US" sz="2000" b="1" dirty="0">
                          <a:solidFill>
                            <a:schemeClr val="bg1"/>
                          </a:solidFill>
                        </a:rPr>
                        <a:t>Step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dirty="0"/>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2</a:t>
                      </a:r>
                    </a:p>
                  </a:txBody>
                  <a:tcPr anchor="ctr"/>
                </a:tc>
                <a:extLst>
                  <a:ext uri="{0D108BD9-81ED-4DB2-BD59-A6C34878D82A}">
                    <a16:rowId xmlns:a16="http://schemas.microsoft.com/office/drawing/2014/main" val="2878246874"/>
                  </a:ext>
                </a:extLst>
              </a:tr>
              <a:tr h="650325">
                <a:tc>
                  <a:txBody>
                    <a:bodyPr/>
                    <a:lstStyle/>
                    <a:p>
                      <a:pPr algn="ctr"/>
                      <a:r>
                        <a:rPr lang="en-US" sz="2000" b="1" dirty="0">
                          <a:solidFill>
                            <a:schemeClr val="tx1"/>
                          </a:solidFill>
                        </a:rPr>
                        <a:t>Generic Name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Mifepristone</a:t>
                      </a:r>
                      <a:endParaRPr lang="en-US" sz="2000" cap="non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Misoprostol</a:t>
                      </a:r>
                    </a:p>
                  </a:txBody>
                  <a:tcPr anchor="ctr"/>
                </a:tc>
                <a:extLst>
                  <a:ext uri="{0D108BD9-81ED-4DB2-BD59-A6C34878D82A}">
                    <a16:rowId xmlns:a16="http://schemas.microsoft.com/office/drawing/2014/main" val="2399454477"/>
                  </a:ext>
                </a:extLst>
              </a:tr>
              <a:tr h="836538">
                <a:tc>
                  <a:txBody>
                    <a:bodyPr/>
                    <a:lstStyle/>
                    <a:p>
                      <a:pPr algn="ctr"/>
                      <a:r>
                        <a:rPr lang="en-US" sz="2000" b="1" dirty="0">
                          <a:solidFill>
                            <a:schemeClr val="tx1"/>
                          </a:solidFill>
                        </a:rPr>
                        <a:t>Brand Name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dirty="0">
                          <a:solidFill>
                            <a:schemeClr val="tx1"/>
                          </a:solidFill>
                        </a:rPr>
                        <a:t>Mifeprex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cap="none" dirty="0">
                          <a:solidFill>
                            <a:schemeClr val="tx1"/>
                          </a:solidFill>
                        </a:rPr>
                        <a:t>Cytotec</a:t>
                      </a:r>
                      <a:endParaRPr lang="en-US" sz="2000" b="0" dirty="0">
                        <a:solidFill>
                          <a:schemeClr val="tx1"/>
                        </a:solidFill>
                      </a:endParaRPr>
                    </a:p>
                  </a:txBody>
                  <a:tcPr anchor="ctr"/>
                </a:tc>
                <a:extLst>
                  <a:ext uri="{0D108BD9-81ED-4DB2-BD59-A6C34878D82A}">
                    <a16:rowId xmlns:a16="http://schemas.microsoft.com/office/drawing/2014/main" val="2784691238"/>
                  </a:ext>
                </a:extLst>
              </a:tr>
              <a:tr h="835542">
                <a:tc>
                  <a:txBody>
                    <a:bodyPr/>
                    <a:lstStyle/>
                    <a:p>
                      <a:pPr algn="ctr"/>
                      <a:r>
                        <a:rPr lang="en-US" sz="2000" b="1" dirty="0">
                          <a:solidFill>
                            <a:schemeClr val="tx1"/>
                          </a:solidFill>
                        </a:rPr>
                        <a:t>Drug Class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dirty="0"/>
                        <a:t>Progesterone Antagonist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dirty="0">
                          <a:solidFill>
                            <a:schemeClr val="tx1"/>
                          </a:solidFill>
                        </a:rPr>
                        <a:t>Prostaglandin Analogue</a:t>
                      </a:r>
                    </a:p>
                  </a:txBody>
                  <a:tcPr anchor="ctr"/>
                </a:tc>
                <a:extLst>
                  <a:ext uri="{0D108BD9-81ED-4DB2-BD59-A6C34878D82A}">
                    <a16:rowId xmlns:a16="http://schemas.microsoft.com/office/drawing/2014/main" val="1119440994"/>
                  </a:ext>
                </a:extLst>
              </a:tr>
              <a:tr h="1563962">
                <a:tc>
                  <a:txBody>
                    <a:bodyPr/>
                    <a:lstStyle/>
                    <a:p>
                      <a:pPr algn="ctr"/>
                      <a:r>
                        <a:rPr lang="en-US" sz="2000" b="1" dirty="0">
                          <a:solidFill>
                            <a:schemeClr val="tx1"/>
                          </a:solidFill>
                        </a:rPr>
                        <a:t>Mechanism of Action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dirty="0"/>
                        <a:t>Competitively inhibits the actions of progesterone at the progesterone-receptor sites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dirty="0"/>
                        <a:t>Ca</a:t>
                      </a:r>
                      <a:r>
                        <a:rPr lang="en-US" sz="2000" b="0" u="none" strike="noStrike" kern="1200" dirty="0">
                          <a:solidFill>
                            <a:schemeClr val="dk1"/>
                          </a:solidFill>
                          <a:effectLst/>
                        </a:rPr>
                        <a:t>uses cervical softening and dilation and uterine contractions</a:t>
                      </a:r>
                      <a:endParaRPr lang="en-US" sz="2000" cap="none" dirty="0">
                        <a:solidFill>
                          <a:srgbClr val="FF0000"/>
                        </a:solidFill>
                      </a:endParaRPr>
                    </a:p>
                  </a:txBody>
                  <a:tcPr anchor="ctr"/>
                </a:tc>
                <a:extLst>
                  <a:ext uri="{0D108BD9-81ED-4DB2-BD59-A6C34878D82A}">
                    <a16:rowId xmlns:a16="http://schemas.microsoft.com/office/drawing/2014/main" val="2932486108"/>
                  </a:ext>
                </a:extLst>
              </a:tr>
            </a:tbl>
          </a:graphicData>
        </a:graphic>
      </p:graphicFrame>
    </p:spTree>
    <p:extLst>
      <p:ext uri="{BB962C8B-B14F-4D97-AF65-F5344CB8AC3E}">
        <p14:creationId xmlns:p14="http://schemas.microsoft.com/office/powerpoint/2010/main" val="370049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E12C-26C6-BC4E-8D31-C4177298422E}"/>
              </a:ext>
            </a:extLst>
          </p:cNvPr>
          <p:cNvSpPr>
            <a:spLocks noGrp="1"/>
          </p:cNvSpPr>
          <p:nvPr>
            <p:ph type="title"/>
          </p:nvPr>
        </p:nvSpPr>
        <p:spPr>
          <a:xfrm>
            <a:off x="931574" y="462294"/>
            <a:ext cx="9067800" cy="882978"/>
          </a:xfrm>
        </p:spPr>
        <p:txBody>
          <a:bodyPr>
            <a:normAutofit/>
          </a:bodyPr>
          <a:lstStyle/>
          <a:p>
            <a:r>
              <a:rPr lang="en-US" b="1" dirty="0">
                <a:latin typeface="Helvetica Neue"/>
                <a:ea typeface="Helvetica Neue" panose="02000503000000020004" pitchFamily="2" charset="0"/>
                <a:cs typeface="Helvetica Neue" panose="02000503000000020004" pitchFamily="2" charset="0"/>
              </a:rPr>
              <a:t>Efficacy And Regimen </a:t>
            </a:r>
          </a:p>
        </p:txBody>
      </p:sp>
      <p:sp>
        <p:nvSpPr>
          <p:cNvPr id="3" name="Content Placeholder 2">
            <a:extLst>
              <a:ext uri="{FF2B5EF4-FFF2-40B4-BE49-F238E27FC236}">
                <a16:creationId xmlns:a16="http://schemas.microsoft.com/office/drawing/2014/main" id="{138CA45C-0206-2642-95F5-BA151D754301}"/>
              </a:ext>
            </a:extLst>
          </p:cNvPr>
          <p:cNvSpPr>
            <a:spLocks noGrp="1"/>
          </p:cNvSpPr>
          <p:nvPr>
            <p:ph idx="1"/>
          </p:nvPr>
        </p:nvSpPr>
        <p:spPr>
          <a:xfrm>
            <a:off x="931574" y="1526357"/>
            <a:ext cx="10328851" cy="1058715"/>
          </a:xfrm>
        </p:spPr>
        <p:txBody>
          <a:bodyPr>
            <a:normAutofit/>
          </a:bodyPr>
          <a:lstStyle/>
          <a:p>
            <a:pPr marL="0" indent="0">
              <a:lnSpc>
                <a:spcPct val="100000"/>
              </a:lnSpc>
              <a:buNone/>
            </a:pPr>
            <a:r>
              <a:rPr lang="en-US" sz="2400" cap="none" dirty="0"/>
              <a:t>Before 10 weeks gestation, mifepristone plus misoprostol was shown to have a high efficacy, up to 97.4%.</a:t>
            </a:r>
          </a:p>
          <a:p>
            <a:pPr marL="0" indent="0">
              <a:buNone/>
            </a:pPr>
            <a:endParaRPr lang="en-US" sz="2400" dirty="0"/>
          </a:p>
          <a:p>
            <a:endParaRPr lang="en-US" sz="2400" dirty="0"/>
          </a:p>
          <a:p>
            <a:endParaRPr lang="en-US" sz="2400" dirty="0"/>
          </a:p>
        </p:txBody>
      </p:sp>
      <p:graphicFrame>
        <p:nvGraphicFramePr>
          <p:cNvPr id="4" name="Table 4">
            <a:extLst>
              <a:ext uri="{FF2B5EF4-FFF2-40B4-BE49-F238E27FC236}">
                <a16:creationId xmlns:a16="http://schemas.microsoft.com/office/drawing/2014/main" id="{FF9DB6B5-9527-844D-B847-50C6B2A1BFCE}"/>
              </a:ext>
            </a:extLst>
          </p:cNvPr>
          <p:cNvGraphicFramePr>
            <a:graphicFrameLocks noGrp="1"/>
          </p:cNvGraphicFramePr>
          <p:nvPr>
            <p:extLst>
              <p:ext uri="{D42A27DB-BD31-4B8C-83A1-F6EECF244321}">
                <p14:modId xmlns:p14="http://schemas.microsoft.com/office/powerpoint/2010/main" val="300911094"/>
              </p:ext>
            </p:extLst>
          </p:nvPr>
        </p:nvGraphicFramePr>
        <p:xfrm>
          <a:off x="931574" y="2585072"/>
          <a:ext cx="10328852" cy="4006955"/>
        </p:xfrm>
        <a:graphic>
          <a:graphicData uri="http://schemas.openxmlformats.org/drawingml/2006/table">
            <a:tbl>
              <a:tblPr firstRow="1" bandRow="1">
                <a:tableStyleId>{073A0DAA-6AF3-43AB-8588-CEC1D06C72B9}</a:tableStyleId>
              </a:tblPr>
              <a:tblGrid>
                <a:gridCol w="3949519">
                  <a:extLst>
                    <a:ext uri="{9D8B030D-6E8A-4147-A177-3AD203B41FA5}">
                      <a16:colId xmlns:a16="http://schemas.microsoft.com/office/drawing/2014/main" val="837482161"/>
                    </a:ext>
                  </a:extLst>
                </a:gridCol>
                <a:gridCol w="6379333">
                  <a:extLst>
                    <a:ext uri="{9D8B030D-6E8A-4147-A177-3AD203B41FA5}">
                      <a16:colId xmlns:a16="http://schemas.microsoft.com/office/drawing/2014/main" val="1109183379"/>
                    </a:ext>
                  </a:extLst>
                </a:gridCol>
              </a:tblGrid>
              <a:tr h="480530">
                <a:tc gridSpan="2">
                  <a:txBody>
                    <a:bodyPr/>
                    <a:lstStyle/>
                    <a:p>
                      <a:pPr algn="ctr"/>
                      <a:r>
                        <a:rPr lang="en-US" dirty="0"/>
                        <a:t>FDA Approved Regimen (2016)</a:t>
                      </a:r>
                    </a:p>
                  </a:txBody>
                  <a:tcPr anchor="ctr"/>
                </a:tc>
                <a:tc hMerge="1">
                  <a:txBody>
                    <a:bodyPr/>
                    <a:lstStyle/>
                    <a:p>
                      <a:endParaRPr lang="en-US"/>
                    </a:p>
                  </a:txBody>
                  <a:tcPr/>
                </a:tc>
                <a:extLst>
                  <a:ext uri="{0D108BD9-81ED-4DB2-BD59-A6C34878D82A}">
                    <a16:rowId xmlns:a16="http://schemas.microsoft.com/office/drawing/2014/main" val="108134847"/>
                  </a:ext>
                </a:extLst>
              </a:tr>
              <a:tr h="705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Mifepristone dose/route/location</a:t>
                      </a:r>
                      <a:endParaRPr lang="en-US"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 </a:t>
                      </a:r>
                      <a:r>
                        <a:rPr lang="en-US" sz="1800" kern="1200" dirty="0">
                          <a:solidFill>
                            <a:schemeClr val="tx1"/>
                          </a:solidFill>
                          <a:effectLst/>
                          <a:latin typeface="+mn-lt"/>
                          <a:ea typeface="+mn-ea"/>
                          <a:cs typeface="+mn-cs"/>
                        </a:rPr>
                        <a:t>200 mg (1 tablet) orally, dispensed in office or by pharmacy</a:t>
                      </a:r>
                      <a:endParaRPr lang="en-US" dirty="0">
                        <a:solidFill>
                          <a:schemeClr val="tx1"/>
                        </a:solidFill>
                        <a:effectLst/>
                      </a:endParaRPr>
                    </a:p>
                  </a:txBody>
                  <a:tcPr anchor="ctr"/>
                </a:tc>
                <a:extLst>
                  <a:ext uri="{0D108BD9-81ED-4DB2-BD59-A6C34878D82A}">
                    <a16:rowId xmlns:a16="http://schemas.microsoft.com/office/drawing/2014/main" val="541192758"/>
                  </a:ext>
                </a:extLst>
              </a:tr>
              <a:tr h="705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Misoprostol dose/route/location</a:t>
                      </a:r>
                      <a:endParaRPr lang="en-US"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800 mcg (4 tablets) buccally, dispensed in office or by pharmacy</a:t>
                      </a:r>
                      <a:endParaRPr lang="en-US" dirty="0">
                        <a:effectLst/>
                      </a:endParaRPr>
                    </a:p>
                  </a:txBody>
                  <a:tcPr anchor="ctr"/>
                </a:tc>
                <a:extLst>
                  <a:ext uri="{0D108BD9-81ED-4DB2-BD59-A6C34878D82A}">
                    <a16:rowId xmlns:a16="http://schemas.microsoft.com/office/drawing/2014/main" val="4027585842"/>
                  </a:ext>
                </a:extLst>
              </a:tr>
              <a:tr h="705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Misoprostol Timing</a:t>
                      </a:r>
                      <a:endParaRPr lang="en-US"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Taken 24-48 hours </a:t>
                      </a:r>
                      <a:r>
                        <a:rPr lang="en-US" sz="1800" b="1" u="sng" kern="1200" dirty="0">
                          <a:solidFill>
                            <a:schemeClr val="tx1"/>
                          </a:solidFill>
                          <a:effectLst/>
                          <a:latin typeface="+mn-lt"/>
                          <a:ea typeface="+mn-ea"/>
                          <a:cs typeface="+mn-cs"/>
                        </a:rPr>
                        <a:t>after</a:t>
                      </a:r>
                      <a:r>
                        <a:rPr lang="en-US" sz="1800" kern="1200" dirty="0">
                          <a:solidFill>
                            <a:schemeClr val="dk1"/>
                          </a:solidFill>
                          <a:effectLst/>
                          <a:latin typeface="+mn-lt"/>
                          <a:ea typeface="+mn-ea"/>
                          <a:cs typeface="+mn-cs"/>
                        </a:rPr>
                        <a:t> mifepristone</a:t>
                      </a:r>
                      <a:endParaRPr lang="en-US" dirty="0">
                        <a:effectLst/>
                      </a:endParaRPr>
                    </a:p>
                  </a:txBody>
                  <a:tcPr anchor="ctr"/>
                </a:tc>
                <a:extLst>
                  <a:ext uri="{0D108BD9-81ED-4DB2-BD59-A6C34878D82A}">
                    <a16:rowId xmlns:a16="http://schemas.microsoft.com/office/drawing/2014/main" val="4247002182"/>
                  </a:ext>
                </a:extLst>
              </a:tr>
              <a:tr h="705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effectLst/>
                        </a:rPr>
                        <a:t>Other Medications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rPr>
                        <a:t>NSAIDs/analgesics, antiemetics</a:t>
                      </a:r>
                    </a:p>
                  </a:txBody>
                  <a:tcPr anchor="ctr"/>
                </a:tc>
                <a:extLst>
                  <a:ext uri="{0D108BD9-81ED-4DB2-BD59-A6C34878D82A}">
                    <a16:rowId xmlns:a16="http://schemas.microsoft.com/office/drawing/2014/main" val="678663139"/>
                  </a:ext>
                </a:extLst>
              </a:tr>
              <a:tr h="705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Follow-up Timing</a:t>
                      </a:r>
                      <a:endParaRPr lang="en-US"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7-14 days after mifepristone</a:t>
                      </a:r>
                      <a:endParaRPr lang="en-US" dirty="0">
                        <a:solidFill>
                          <a:schemeClr val="tx1"/>
                        </a:solidFill>
                      </a:endParaRPr>
                    </a:p>
                  </a:txBody>
                  <a:tcPr anchor="ctr"/>
                </a:tc>
                <a:extLst>
                  <a:ext uri="{0D108BD9-81ED-4DB2-BD59-A6C34878D82A}">
                    <a16:rowId xmlns:a16="http://schemas.microsoft.com/office/drawing/2014/main" val="1535246394"/>
                  </a:ext>
                </a:extLst>
              </a:tr>
            </a:tbl>
          </a:graphicData>
        </a:graphic>
      </p:graphicFrame>
    </p:spTree>
    <p:extLst>
      <p:ext uri="{BB962C8B-B14F-4D97-AF65-F5344CB8AC3E}">
        <p14:creationId xmlns:p14="http://schemas.microsoft.com/office/powerpoint/2010/main" val="173023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9DE7-1F15-0941-9A7F-B32BA27B7675}"/>
              </a:ext>
            </a:extLst>
          </p:cNvPr>
          <p:cNvSpPr>
            <a:spLocks noGrp="1"/>
          </p:cNvSpPr>
          <p:nvPr>
            <p:ph type="title"/>
          </p:nvPr>
        </p:nvSpPr>
        <p:spPr>
          <a:xfrm>
            <a:off x="838200" y="365125"/>
            <a:ext cx="10515600" cy="750753"/>
          </a:xfrm>
        </p:spPr>
        <p:txBody>
          <a:bodyPr>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Counseling</a:t>
            </a:r>
          </a:p>
        </p:txBody>
      </p:sp>
      <p:sp>
        <p:nvSpPr>
          <p:cNvPr id="3" name="Content Placeholder 2">
            <a:extLst>
              <a:ext uri="{FF2B5EF4-FFF2-40B4-BE49-F238E27FC236}">
                <a16:creationId xmlns:a16="http://schemas.microsoft.com/office/drawing/2014/main" id="{3F0859DF-656A-3B48-94A3-983916B8C246}"/>
              </a:ext>
            </a:extLst>
          </p:cNvPr>
          <p:cNvSpPr>
            <a:spLocks noGrp="1"/>
          </p:cNvSpPr>
          <p:nvPr>
            <p:ph idx="1"/>
          </p:nvPr>
        </p:nvSpPr>
        <p:spPr>
          <a:xfrm>
            <a:off x="838200" y="1115878"/>
            <a:ext cx="10515600" cy="5742122"/>
          </a:xfrm>
        </p:spPr>
        <p:txBody>
          <a:bodyPr>
            <a:noAutofit/>
          </a:bodyPr>
          <a:lstStyle/>
          <a:p>
            <a:r>
              <a:rPr lang="en-US" sz="1600" b="1" u="sng" cap="none" dirty="0"/>
              <a:t>M</a:t>
            </a:r>
            <a:r>
              <a:rPr lang="en-US" sz="1600" cap="none" dirty="0"/>
              <a:t>edication Instructions Provided</a:t>
            </a:r>
          </a:p>
          <a:p>
            <a:pPr lvl="1"/>
            <a:r>
              <a:rPr lang="en-US" sz="1600" dirty="0"/>
              <a:t>Mifepristone pill should be taken when you’re ready at home, if not already taken at your provider's office or clinic.</a:t>
            </a:r>
          </a:p>
          <a:p>
            <a:pPr lvl="1"/>
            <a:r>
              <a:rPr lang="en-US" sz="1600" dirty="0"/>
              <a:t>Misoprostol pills should be taken together 24-48 hours after the mifepristone was taken. Place two pills inside each cheek for 30 minutes, then swish with water and swallow anything remaining.</a:t>
            </a:r>
            <a:endParaRPr lang="en-US" sz="1600" cap="none" dirty="0"/>
          </a:p>
          <a:p>
            <a:r>
              <a:rPr lang="en-US" sz="1600" b="1" u="sng" cap="none" dirty="0"/>
              <a:t>E</a:t>
            </a:r>
            <a:r>
              <a:rPr lang="en-US" sz="1600" cap="none" dirty="0"/>
              <a:t>xpectations</a:t>
            </a:r>
          </a:p>
          <a:p>
            <a:pPr lvl="1"/>
            <a:r>
              <a:rPr lang="en-US" sz="1600" b="1" u="sng" cap="none" dirty="0"/>
              <a:t>Bleeding and cramping</a:t>
            </a:r>
            <a:r>
              <a:rPr lang="en-US" sz="1600" b="1" cap="none" dirty="0"/>
              <a:t> </a:t>
            </a:r>
            <a:r>
              <a:rPr lang="en-US" sz="1600" cap="none" dirty="0"/>
              <a:t>will start within a couple of hours of taking misoprostol. It’s possible for bleeding to occur after taking mifepristone and before taking misoprostol.</a:t>
            </a:r>
          </a:p>
          <a:p>
            <a:pPr lvl="1"/>
            <a:r>
              <a:rPr lang="en-US" sz="1600" cap="none" dirty="0"/>
              <a:t>Other common </a:t>
            </a:r>
            <a:r>
              <a:rPr lang="en-US" sz="1600" dirty="0"/>
              <a:t>side effects include n</a:t>
            </a:r>
            <a:r>
              <a:rPr lang="en-US" sz="1600" cap="none" dirty="0"/>
              <a:t>ausea, diarrhea, fever, chills.</a:t>
            </a:r>
          </a:p>
          <a:p>
            <a:r>
              <a:rPr lang="en-US" sz="1600" b="1" u="sng" cap="none" dirty="0"/>
              <a:t>O</a:t>
            </a:r>
            <a:r>
              <a:rPr lang="en-US" sz="1600" cap="none" dirty="0"/>
              <a:t>ver-the-Counter Medications</a:t>
            </a:r>
          </a:p>
          <a:p>
            <a:pPr lvl="1"/>
            <a:r>
              <a:rPr lang="en-US" sz="1600" cap="none" dirty="0"/>
              <a:t>Avoid</a:t>
            </a:r>
            <a:r>
              <a:rPr lang="en-US" sz="1600" cap="none" dirty="0">
                <a:solidFill>
                  <a:srgbClr val="FF0000"/>
                </a:solidFill>
              </a:rPr>
              <a:t> </a:t>
            </a:r>
            <a:r>
              <a:rPr lang="en-US" sz="1600" b="1" cap="none" dirty="0"/>
              <a:t>additional</a:t>
            </a:r>
            <a:r>
              <a:rPr lang="en-US" sz="1600" cap="none" dirty="0">
                <a:solidFill>
                  <a:srgbClr val="FF0000"/>
                </a:solidFill>
              </a:rPr>
              <a:t> </a:t>
            </a:r>
            <a:r>
              <a:rPr lang="en-US" sz="1600" cap="none" dirty="0"/>
              <a:t>pain medications like ibuprofen, naproxen, and</a:t>
            </a:r>
            <a:r>
              <a:rPr lang="en-US" sz="1600" dirty="0"/>
              <a:t> </a:t>
            </a:r>
            <a:r>
              <a:rPr lang="en-US" sz="1600" cap="none" dirty="0"/>
              <a:t>other NSAIDs.</a:t>
            </a:r>
          </a:p>
          <a:p>
            <a:pPr lvl="1"/>
            <a:r>
              <a:rPr lang="en-US" sz="1600" dirty="0"/>
              <a:t>Do not take any more pain pills than your provider recommended. Avoid pain medications like ibuprofen and naproxen. You can take an over-the-counter medicine for diarrhea, if needed.</a:t>
            </a:r>
            <a:endParaRPr lang="en-US" sz="1600" cap="none" dirty="0"/>
          </a:p>
          <a:p>
            <a:r>
              <a:rPr lang="en-US" sz="1600" b="1" u="sng" cap="none" dirty="0"/>
              <a:t>W</a:t>
            </a:r>
            <a:r>
              <a:rPr lang="en-US" sz="1600" cap="none" dirty="0"/>
              <a:t>hen to Call </a:t>
            </a:r>
            <a:r>
              <a:rPr lang="en-US" sz="1600" dirty="0"/>
              <a:t>P</a:t>
            </a:r>
            <a:r>
              <a:rPr lang="en-US" sz="1600" cap="none" dirty="0"/>
              <a:t>rovider</a:t>
            </a:r>
          </a:p>
          <a:p>
            <a:pPr lvl="1"/>
            <a:r>
              <a:rPr lang="en-US" sz="1600" cap="none" dirty="0"/>
              <a:t>Bleeding that soaks 2 full-sized pads per hour for 2 consecutive hours.</a:t>
            </a:r>
          </a:p>
          <a:p>
            <a:pPr lvl="1"/>
            <a:r>
              <a:rPr lang="en-US" sz="1600" cap="none" dirty="0"/>
              <a:t>Fever over 101°F or fever over 100.4 °F that lasts more than 4 hours.</a:t>
            </a:r>
          </a:p>
          <a:p>
            <a:pPr lvl="1"/>
            <a:r>
              <a:rPr lang="en-US" sz="1600" cap="none" dirty="0"/>
              <a:t>Pain not responsive to pain medications or diffuse/severe abdominal pain.</a:t>
            </a:r>
          </a:p>
          <a:p>
            <a:pPr lvl="1"/>
            <a:r>
              <a:rPr lang="en-US" sz="1600" dirty="0"/>
              <a:t>General malaise &gt;24 hours after the last misoprostol dose</a:t>
            </a:r>
            <a:endParaRPr lang="en-US" sz="1600" cap="none" dirty="0"/>
          </a:p>
          <a:p>
            <a:pPr lvl="1"/>
            <a:r>
              <a:rPr lang="en-US" sz="1600" cap="none" dirty="0"/>
              <a:t>If you have minimal bleeding or do not believe the pregnancy has passed, or if you have continued pregnancy symptoms past 7 days.</a:t>
            </a:r>
          </a:p>
          <a:p>
            <a:pPr lvl="1"/>
            <a:r>
              <a:rPr lang="en-US" sz="1600" b="1" u="sng" cap="none" dirty="0"/>
              <a:t>Confirm patient has provider phone number.</a:t>
            </a:r>
            <a:br>
              <a:rPr lang="en-US" sz="1600" dirty="0"/>
            </a:br>
            <a:endParaRPr lang="en-US" sz="1600" dirty="0"/>
          </a:p>
          <a:p>
            <a:pPr lvl="1"/>
            <a:endParaRPr lang="en-US" sz="1600" cap="none" dirty="0"/>
          </a:p>
        </p:txBody>
      </p:sp>
    </p:spTree>
    <p:extLst>
      <p:ext uri="{BB962C8B-B14F-4D97-AF65-F5344CB8AC3E}">
        <p14:creationId xmlns:p14="http://schemas.microsoft.com/office/powerpoint/2010/main" val="381876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96AE-247A-9845-AD9F-C7D2AC20690A}"/>
              </a:ext>
            </a:extLst>
          </p:cNvPr>
          <p:cNvSpPr>
            <a:spLocks noGrp="1"/>
          </p:cNvSpPr>
          <p:nvPr>
            <p:ph type="title"/>
          </p:nvPr>
        </p:nvSpPr>
        <p:spPr>
          <a:xfrm>
            <a:off x="514948" y="344755"/>
            <a:ext cx="10364451" cy="946163"/>
          </a:xfrm>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Resources </a:t>
            </a:r>
          </a:p>
        </p:txBody>
      </p:sp>
      <p:sp>
        <p:nvSpPr>
          <p:cNvPr id="3" name="Content Placeholder 2">
            <a:extLst>
              <a:ext uri="{FF2B5EF4-FFF2-40B4-BE49-F238E27FC236}">
                <a16:creationId xmlns:a16="http://schemas.microsoft.com/office/drawing/2014/main" id="{270ABBFF-764F-824A-ACF8-248D3EA3BEED}"/>
              </a:ext>
            </a:extLst>
          </p:cNvPr>
          <p:cNvSpPr>
            <a:spLocks noGrp="1"/>
          </p:cNvSpPr>
          <p:nvPr>
            <p:ph idx="1"/>
          </p:nvPr>
        </p:nvSpPr>
        <p:spPr>
          <a:xfrm>
            <a:off x="777240" y="1331868"/>
            <a:ext cx="6295913" cy="5409895"/>
          </a:xfrm>
        </p:spPr>
        <p:txBody>
          <a:bodyPr>
            <a:normAutofit fontScale="92500" lnSpcReduction="20000"/>
          </a:bodyPr>
          <a:lstStyle/>
          <a:p>
            <a:pPr marL="0" indent="0">
              <a:lnSpc>
                <a:spcPct val="110000"/>
              </a:lnSpc>
              <a:spcBef>
                <a:spcPts val="0"/>
              </a:spcBef>
              <a:spcAft>
                <a:spcPts val="600"/>
              </a:spcAft>
              <a:buNone/>
            </a:pPr>
            <a:r>
              <a:rPr lang="en-US" sz="2400" b="1" cap="none"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Clinical Resources </a:t>
            </a:r>
          </a:p>
          <a:p>
            <a:pPr>
              <a:lnSpc>
                <a:spcPct val="110000"/>
              </a:lnSpc>
              <a:spcBef>
                <a:spcPts val="0"/>
              </a:spcBef>
              <a:spcAft>
                <a:spcPts val="600"/>
              </a:spcAft>
            </a:pPr>
            <a:r>
              <a:rPr lang="en-US" sz="2400" cap="none" dirty="0">
                <a:latin typeface="Helvetica Neue" panose="02000503000000020004" pitchFamily="2" charset="0"/>
                <a:ea typeface="Helvetica Neue" panose="02000503000000020004" pitchFamily="2" charset="0"/>
                <a:cs typeface="Helvetica Neue" panose="02000503000000020004" pitchFamily="2" charset="0"/>
              </a:rPr>
              <a:t>Medication Abortion Pharmacy </a:t>
            </a:r>
            <a:r>
              <a:rPr lang="en-US" sz="2400" dirty="0">
                <a:latin typeface="Helvetica Neue" panose="02000503000000020004" pitchFamily="2" charset="0"/>
                <a:ea typeface="Helvetica Neue" panose="02000503000000020004" pitchFamily="2" charset="0"/>
                <a:cs typeface="Helvetica Neue" panose="02000503000000020004" pitchFamily="2" charset="0"/>
              </a:rPr>
              <a:t>Counseling Checklist</a:t>
            </a:r>
          </a:p>
          <a:p>
            <a:pPr>
              <a:lnSpc>
                <a:spcPct val="110000"/>
              </a:lnSpc>
              <a:spcBef>
                <a:spcPts val="0"/>
              </a:spcBef>
              <a:spcAft>
                <a:spcPts val="6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Pharmacy Referral Guide</a:t>
            </a:r>
          </a:p>
          <a:p>
            <a:pPr>
              <a:lnSpc>
                <a:spcPct val="110000"/>
              </a:lnSpc>
              <a:spcBef>
                <a:spcPts val="0"/>
              </a:spcBef>
              <a:spcAft>
                <a:spcPts val="6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Contraception, Emergency Contraception, and Abortion Pharmacy </a:t>
            </a:r>
            <a:r>
              <a:rPr lang="en-US" sz="2400" cap="none" dirty="0">
                <a:latin typeface="Helvetica Neue" panose="02000503000000020004" pitchFamily="2" charset="0"/>
                <a:ea typeface="Helvetica Neue" panose="02000503000000020004" pitchFamily="2" charset="0"/>
                <a:cs typeface="Helvetica Neue" panose="02000503000000020004" pitchFamily="2" charset="0"/>
              </a:rPr>
              <a:t>Best Practices Checklist</a:t>
            </a:r>
          </a:p>
          <a:p>
            <a:pPr>
              <a:lnSpc>
                <a:spcPct val="110000"/>
              </a:lnSpc>
              <a:spcBef>
                <a:spcPts val="0"/>
              </a:spcBef>
              <a:spcAft>
                <a:spcPts val="600"/>
              </a:spcAft>
            </a:pPr>
            <a:r>
              <a:rPr lang="en-US" sz="2400" cap="none" dirty="0">
                <a:latin typeface="Helvetica Neue" panose="02000503000000020004" pitchFamily="2" charset="0"/>
                <a:ea typeface="Helvetica Neue" panose="02000503000000020004" pitchFamily="2" charset="0"/>
                <a:cs typeface="Helvetica Neue" panose="02000503000000020004" pitchFamily="2" charset="0"/>
              </a:rPr>
              <a:t>What to Say to Address Barriers Guide</a:t>
            </a:r>
          </a:p>
          <a:p>
            <a:pPr marL="917575" indent="0">
              <a:lnSpc>
                <a:spcPct val="110000"/>
              </a:lnSpc>
              <a:spcBef>
                <a:spcPts val="0"/>
              </a:spcBef>
              <a:spcAft>
                <a:spcPts val="600"/>
              </a:spcAft>
              <a:buNone/>
            </a:pPr>
            <a:endParaRPr lang="en-US" sz="1800" cap="none" dirty="0">
              <a:latin typeface="Helvetica Neue" panose="02000503000000020004" pitchFamily="2" charset="0"/>
              <a:ea typeface="Helvetica Neue" panose="02000503000000020004" pitchFamily="2" charset="0"/>
              <a:cs typeface="Helvetica Neue" panose="02000503000000020004" pitchFamily="2" charset="0"/>
              <a:hlinkClick r:id="rId3"/>
            </a:endParaRPr>
          </a:p>
          <a:p>
            <a:pPr marL="917575" indent="0">
              <a:lnSpc>
                <a:spcPct val="110000"/>
              </a:lnSpc>
              <a:spcBef>
                <a:spcPts val="0"/>
              </a:spcBef>
              <a:spcAft>
                <a:spcPts val="600"/>
              </a:spcAft>
              <a:buNone/>
            </a:pPr>
            <a:r>
              <a:rPr lang="en-US" sz="1800" cap="none" dirty="0">
                <a:latin typeface="Helvetica Neue" panose="02000503000000020004" pitchFamily="2" charset="0"/>
                <a:ea typeface="Helvetica Neue" panose="02000503000000020004" pitchFamily="2" charset="0"/>
                <a:cs typeface="Helvetica Neue" panose="02000503000000020004" pitchFamily="2" charset="0"/>
                <a:hlinkClick r:id="rId3"/>
              </a:rPr>
              <a:t>https://birthcontrolpharmacist.com/resources/</a:t>
            </a:r>
            <a:endParaRPr lang="en-US" sz="1800" cap="none"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spcBef>
                <a:spcPts val="0"/>
              </a:spcBef>
              <a:spcAft>
                <a:spcPts val="600"/>
              </a:spcAft>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0000"/>
              </a:lnSpc>
              <a:spcBef>
                <a:spcPts val="0"/>
              </a:spcBef>
              <a:spcAft>
                <a:spcPts val="600"/>
              </a:spcAft>
              <a:buNone/>
            </a:pPr>
            <a:r>
              <a:rPr lang="en-US" sz="24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Continuing Education Program</a:t>
            </a:r>
          </a:p>
          <a:p>
            <a:pPr>
              <a:lnSpc>
                <a:spcPct val="110000"/>
              </a:lnSpc>
              <a:spcBef>
                <a:spcPts val="0"/>
              </a:spcBef>
              <a:spcAft>
                <a:spcPts val="600"/>
              </a:spcAft>
            </a:pPr>
            <a:r>
              <a:rPr lang="en-US" sz="2400" dirty="0">
                <a:latin typeface="Helvetica Neue" panose="02000503000000020004" pitchFamily="2" charset="0"/>
                <a:ea typeface="Helvetica Neue" panose="02000503000000020004" pitchFamily="2" charset="0"/>
                <a:cs typeface="Helvetica Neue" panose="02000503000000020004" pitchFamily="2" charset="0"/>
              </a:rPr>
              <a:t>Meeting Reproductive Health Needs at the Pharmacy</a:t>
            </a:r>
          </a:p>
          <a:p>
            <a:pPr marL="239713" indent="0">
              <a:lnSpc>
                <a:spcPct val="110000"/>
              </a:lnSpc>
              <a:spcBef>
                <a:spcPts val="0"/>
              </a:spcBef>
              <a:spcAft>
                <a:spcPts val="600"/>
              </a:spcAft>
              <a:buNone/>
            </a:pPr>
            <a:endParaRPr lang="en-US" sz="1800" dirty="0">
              <a:latin typeface="Helvetica Neue" panose="02000503000000020004" pitchFamily="2" charset="0"/>
              <a:ea typeface="Helvetica Neue" panose="02000503000000020004" pitchFamily="2" charset="0"/>
              <a:cs typeface="Helvetica Neue" panose="02000503000000020004" pitchFamily="2" charset="0"/>
              <a:hlinkClick r:id="rId4"/>
            </a:endParaRPr>
          </a:p>
          <a:p>
            <a:pPr marL="917575" indent="0">
              <a:lnSpc>
                <a:spcPct val="110000"/>
              </a:lnSpc>
              <a:spcBef>
                <a:spcPts val="0"/>
              </a:spcBef>
              <a:spcAft>
                <a:spcPts val="600"/>
              </a:spcAft>
              <a:buNone/>
            </a:pPr>
            <a:r>
              <a:rPr lang="en-US" sz="1800" dirty="0">
                <a:latin typeface="Helvetica Neue" panose="02000503000000020004" pitchFamily="2" charset="0"/>
                <a:ea typeface="Helvetica Neue" panose="02000503000000020004" pitchFamily="2" charset="0"/>
                <a:cs typeface="Helvetica Neue" panose="02000503000000020004" pitchFamily="2" charset="0"/>
                <a:hlinkClick r:id="rId4"/>
              </a:rPr>
              <a:t>https://birthcontrolpharmacist.com/referrals/</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Text, timeline&#10;&#10;Description automatically generated">
            <a:extLst>
              <a:ext uri="{FF2B5EF4-FFF2-40B4-BE49-F238E27FC236}">
                <a16:creationId xmlns:a16="http://schemas.microsoft.com/office/drawing/2014/main" id="{90BEF9E0-1DD0-F04F-ACF1-3F322F4DE2C6}"/>
              </a:ext>
            </a:extLst>
          </p:cNvPr>
          <p:cNvPicPr>
            <a:picLocks noChangeAspect="1"/>
          </p:cNvPicPr>
          <p:nvPr/>
        </p:nvPicPr>
        <p:blipFill>
          <a:blip r:embed="rId5"/>
          <a:stretch>
            <a:fillRect/>
          </a:stretch>
        </p:blipFill>
        <p:spPr>
          <a:xfrm>
            <a:off x="7439081" y="862242"/>
            <a:ext cx="4386125" cy="5651003"/>
          </a:xfrm>
          <a:prstGeom prst="rect">
            <a:avLst/>
          </a:prstGeom>
          <a:ln>
            <a:solidFill>
              <a:schemeClr val="tx1"/>
            </a:solidFill>
          </a:ln>
        </p:spPr>
      </p:pic>
      <p:pic>
        <p:nvPicPr>
          <p:cNvPr id="6" name="Graphic 5" descr="Arrow: Slight curve with solid fill">
            <a:extLst>
              <a:ext uri="{FF2B5EF4-FFF2-40B4-BE49-F238E27FC236}">
                <a16:creationId xmlns:a16="http://schemas.microsoft.com/office/drawing/2014/main" id="{AC8DF15D-A6BA-4241-97BC-28A308B56E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330" y="3952067"/>
            <a:ext cx="731309" cy="731309"/>
          </a:xfrm>
          <a:prstGeom prst="rect">
            <a:avLst/>
          </a:prstGeom>
        </p:spPr>
      </p:pic>
      <p:pic>
        <p:nvPicPr>
          <p:cNvPr id="7" name="Graphic 6" descr="Arrow: Slight curve with solid fill">
            <a:extLst>
              <a:ext uri="{FF2B5EF4-FFF2-40B4-BE49-F238E27FC236}">
                <a16:creationId xmlns:a16="http://schemas.microsoft.com/office/drawing/2014/main" id="{EA7CFCF1-D6FA-9E40-B18D-222A7CB3DC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330" y="6010454"/>
            <a:ext cx="731309" cy="731309"/>
          </a:xfrm>
          <a:prstGeom prst="rect">
            <a:avLst/>
          </a:prstGeom>
        </p:spPr>
      </p:pic>
    </p:spTree>
    <p:extLst>
      <p:ext uri="{BB962C8B-B14F-4D97-AF65-F5344CB8AC3E}">
        <p14:creationId xmlns:p14="http://schemas.microsoft.com/office/powerpoint/2010/main" val="3722502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7038</TotalTime>
  <Words>1151</Words>
  <Application>Microsoft Macintosh PowerPoint</Application>
  <PresentationFormat>Widescreen</PresentationFormat>
  <Paragraphs>139</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vt:lpstr>
      <vt:lpstr>Helvetica Neue</vt:lpstr>
      <vt:lpstr>Manrope</vt:lpstr>
      <vt:lpstr>Office Theme</vt:lpstr>
      <vt:lpstr>Medication Abortion </vt:lpstr>
      <vt:lpstr>Objectives </vt:lpstr>
      <vt:lpstr>Current Climate </vt:lpstr>
      <vt:lpstr>FDA REMS Program for Mifepristone</vt:lpstr>
      <vt:lpstr>Indications and Contraindications for Medication Abortion</vt:lpstr>
      <vt:lpstr>Medications and MOA</vt:lpstr>
      <vt:lpstr>Efficacy And Regimen </vt:lpstr>
      <vt:lpstr>Counseling</vt:lpstr>
      <vt:lpstr>Resources </vt:lpstr>
      <vt:lpstr>External Resources (cont.)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Shadrielle Robbins</dc:creator>
  <cp:lastModifiedBy> </cp:lastModifiedBy>
  <cp:revision>115</cp:revision>
  <dcterms:created xsi:type="dcterms:W3CDTF">2020-11-25T20:14:04Z</dcterms:created>
  <dcterms:modified xsi:type="dcterms:W3CDTF">2023-01-18T22:10:06Z</dcterms:modified>
</cp:coreProperties>
</file>